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71" r:id="rId1"/>
  </p:sldMasterIdLst>
  <p:notesMasterIdLst>
    <p:notesMasterId r:id="rId24"/>
  </p:notesMasterIdLst>
  <p:handoutMasterIdLst>
    <p:handoutMasterId r:id="rId25"/>
  </p:handoutMasterIdLst>
  <p:sldIdLst>
    <p:sldId id="256" r:id="rId2"/>
    <p:sldId id="257" r:id="rId3"/>
    <p:sldId id="258" r:id="rId4"/>
    <p:sldId id="259" r:id="rId5"/>
    <p:sldId id="262" r:id="rId6"/>
    <p:sldId id="268" r:id="rId7"/>
    <p:sldId id="269" r:id="rId8"/>
    <p:sldId id="272" r:id="rId9"/>
    <p:sldId id="265" r:id="rId10"/>
    <p:sldId id="270" r:id="rId11"/>
    <p:sldId id="271" r:id="rId12"/>
    <p:sldId id="273" r:id="rId13"/>
    <p:sldId id="279" r:id="rId14"/>
    <p:sldId id="264" r:id="rId15"/>
    <p:sldId id="274" r:id="rId16"/>
    <p:sldId id="275" r:id="rId17"/>
    <p:sldId id="276" r:id="rId18"/>
    <p:sldId id="277" r:id="rId19"/>
    <p:sldId id="278" r:id="rId20"/>
    <p:sldId id="266" r:id="rId21"/>
    <p:sldId id="267" r:id="rId22"/>
    <p:sldId id="280" r:id="rId2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AC907"/>
    <a:srgbClr val="59280F"/>
    <a:srgbClr val="5258C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169"/>
    <p:restoredTop sz="94654"/>
  </p:normalViewPr>
  <p:slideViewPr>
    <p:cSldViewPr snapToGrid="0" snapToObjects="1">
      <p:cViewPr varScale="1">
        <p:scale>
          <a:sx n="113" d="100"/>
          <a:sy n="113" d="100"/>
        </p:scale>
        <p:origin x="552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153" d="100"/>
          <a:sy n="153" d="100"/>
        </p:scale>
        <p:origin x="5304" y="18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E9E3F1C-0998-1B46-A844-8235898F63B8}" type="datetimeFigureOut">
              <a:rPr lang="en-US" smtClean="0"/>
              <a:t>5/4/2024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C8E89E8-2BF9-B945-AC5B-DFFDD6DC7D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40026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0.png>
</file>

<file path=ppt/media/image4.png>
</file>

<file path=ppt/media/image5.gif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12BFE0E-5038-0240-AC1B-B3A7E5931B91}" type="datetimeFigureOut">
              <a:rPr lang="en-US" smtClean="0"/>
              <a:t>5/4/2024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C8DA8F2-7FE2-9D4A-ADC6-9060F7504A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619523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C8DA8F2-7FE2-9D4A-ADC6-9060F7504AC5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070030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C8DA8F2-7FE2-9D4A-ADC6-9060F7504AC5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265862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C8DA8F2-7FE2-9D4A-ADC6-9060F7504AC5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565675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emf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870200" y="2128037"/>
            <a:ext cx="9321800" cy="1669088"/>
          </a:xfrm>
          <a:solidFill>
            <a:schemeClr val="bg1"/>
          </a:solidFill>
        </p:spPr>
        <p:txBody>
          <a:bodyPr anchor="ctr" anchorCtr="0">
            <a:noAutofit/>
          </a:bodyPr>
          <a:lstStyle>
            <a:lvl1pPr algn="l">
              <a:defRPr sz="480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870200" y="3797126"/>
            <a:ext cx="9131300" cy="862200"/>
          </a:xfrm>
        </p:spPr>
        <p:txBody>
          <a:bodyPr lIns="137160" tIns="91440">
            <a:normAutofit/>
          </a:bodyPr>
          <a:lstStyle>
            <a:lvl1pPr marL="0" indent="0" algn="l">
              <a:buNone/>
              <a:defRPr sz="28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2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128037"/>
            <a:ext cx="2776845" cy="1660332"/>
          </a:xfrm>
          <a:prstGeom prst="rect">
            <a:avLst/>
          </a:prstGeom>
          <a:solidFill>
            <a:srgbClr val="FAC907"/>
          </a:solidFill>
        </p:spPr>
      </p:pic>
      <p:sp>
        <p:nvSpPr>
          <p:cNvPr id="7" name="Content Placeholder 3"/>
          <p:cNvSpPr>
            <a:spLocks noGrp="1"/>
          </p:cNvSpPr>
          <p:nvPr>
            <p:ph sz="half" idx="2" hasCustomPrompt="1"/>
          </p:nvPr>
        </p:nvSpPr>
        <p:spPr>
          <a:xfrm>
            <a:off x="2870200" y="4999953"/>
            <a:ext cx="5098960" cy="1353599"/>
          </a:xfrm>
        </p:spPr>
        <p:txBody>
          <a:bodyPr anchor="b" anchorCtr="0">
            <a:normAutofit/>
          </a:bodyPr>
          <a:lstStyle>
            <a:lvl1pPr marL="91440" indent="0">
              <a:lnSpc>
                <a:spcPct val="100000"/>
              </a:lnSpc>
              <a:spcBef>
                <a:spcPts val="0"/>
              </a:spcBef>
              <a:buFontTx/>
              <a:buNone/>
              <a:defRPr sz="1100" baseline="0">
                <a:solidFill>
                  <a:schemeClr val="bg1"/>
                </a:solidFill>
              </a:defRPr>
            </a:lvl1pPr>
            <a:lvl5pPr>
              <a:spcBef>
                <a:spcPts val="0"/>
              </a:spcBef>
              <a:defRPr/>
            </a:lvl5pPr>
          </a:lstStyle>
          <a:p>
            <a:r>
              <a:rPr lang="en-US" sz="1200" b="0" i="0" dirty="0">
                <a:solidFill>
                  <a:schemeClr val="bg1"/>
                </a:solidFill>
                <a:latin typeface="Source Sans Pro" charset="0"/>
                <a:ea typeface="Source Sans Pro" charset="0"/>
                <a:cs typeface="Source Sans Pro" charset="0"/>
              </a:rPr>
              <a:t>Click to add presenter name, title, department, date, etc.</a:t>
            </a:r>
            <a:endParaRPr lang="en-US" dirty="0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8BEB4E6B-3E25-5FC4-CFAF-6B3651379005}"/>
              </a:ext>
            </a:extLst>
          </p:cNvPr>
          <p:cNvGrpSpPr/>
          <p:nvPr userDrawn="1"/>
        </p:nvGrpSpPr>
        <p:grpSpPr>
          <a:xfrm>
            <a:off x="10687792" y="-1"/>
            <a:ext cx="1315357" cy="1548925"/>
            <a:chOff x="10824853" y="0"/>
            <a:chExt cx="988291" cy="1163782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6E201AAB-47C3-1FFB-440E-87D33857DE04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/>
            <a:stretch>
              <a:fillRect/>
            </a:stretch>
          </p:blipFill>
          <p:spPr>
            <a:xfrm>
              <a:off x="10824853" y="0"/>
              <a:ext cx="988291" cy="1163782"/>
            </a:xfrm>
            <a:prstGeom prst="rect">
              <a:avLst/>
            </a:prstGeom>
            <a:solidFill>
              <a:srgbClr val="FFFFFF"/>
            </a:solidFill>
          </p:spPr>
        </p:pic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1C8EF099-0667-D442-8E69-F46C153F57C4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/>
            <a:stretch>
              <a:fillRect/>
            </a:stretch>
          </p:blipFill>
          <p:spPr>
            <a:xfrm>
              <a:off x="10901474" y="343842"/>
              <a:ext cx="835049" cy="523598"/>
            </a:xfrm>
            <a:prstGeom prst="rect">
              <a:avLst/>
            </a:prstGeom>
          </p:spPr>
        </p:pic>
      </p:grp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Three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680322" y="112203"/>
            <a:ext cx="11379678" cy="108093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0318" y="1561018"/>
            <a:ext cx="3659651" cy="3658982"/>
          </a:xfrm>
          <a:prstGeom prst="roundRect">
            <a:avLst>
              <a:gd name="adj" fmla="val 0"/>
            </a:avLst>
          </a:prstGeom>
          <a:effectLst/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Drag picture to placeholder or click icon to add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0318" y="5219999"/>
            <a:ext cx="3657600" cy="126718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41361" y="1565058"/>
            <a:ext cx="3657600" cy="3654942"/>
          </a:xfrm>
          <a:prstGeom prst="roundRect">
            <a:avLst>
              <a:gd name="adj" fmla="val 0"/>
            </a:avLst>
          </a:prstGeom>
          <a:effectLst/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Drag picture to placeholder or click icon to add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41361" y="5219999"/>
            <a:ext cx="3657600" cy="127169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402400" y="1568186"/>
            <a:ext cx="3657600" cy="3651813"/>
          </a:xfrm>
          <a:prstGeom prst="roundRect">
            <a:avLst>
              <a:gd name="adj" fmla="val 0"/>
            </a:avLst>
          </a:prstGeom>
          <a:effectLst/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Drag picture to placeholder or click icon to add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8402400" y="5219999"/>
            <a:ext cx="3657600" cy="126718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11037849" y="6487184"/>
            <a:ext cx="1154151" cy="370816"/>
          </a:xfrm>
          <a:prstGeom prst="rect">
            <a:avLst/>
          </a:prstGeom>
        </p:spPr>
        <p:txBody>
          <a:bodyPr/>
          <a:lstStyle/>
          <a:p>
            <a:fld id="{F39C91D9-AB68-DF4C-9289-EB6BE1EC3D4E}" type="slidenum">
              <a:rPr lang="en-US" smtClean="0"/>
              <a:t>‹#›</a:t>
            </a:fld>
            <a:endParaRPr lang="en-US"/>
          </a:p>
        </p:txBody>
      </p:sp>
      <p:sp>
        <p:nvSpPr>
          <p:cNvPr id="28" name="Rectangle 27"/>
          <p:cNvSpPr/>
          <p:nvPr/>
        </p:nvSpPr>
        <p:spPr>
          <a:xfrm>
            <a:off x="214738" y="0"/>
            <a:ext cx="465583" cy="1202400"/>
          </a:xfrm>
          <a:prstGeom prst="rect">
            <a:avLst/>
          </a:prstGeom>
          <a:solidFill>
            <a:srgbClr val="FAC90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pic>
        <p:nvPicPr>
          <p:cNvPr id="29" name="Picture 28"/>
          <p:cNvPicPr>
            <a:picLocks noChangeAspect="1"/>
          </p:cNvPicPr>
          <p:nvPr/>
        </p:nvPicPr>
        <p:blipFill>
          <a:blip r:embed="rId2">
            <a:biLevel thresh="2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4511" y="784784"/>
            <a:ext cx="366036" cy="370816"/>
          </a:xfrm>
          <a:prstGeom prst="rect">
            <a:avLst/>
          </a:prstGeom>
        </p:spPr>
      </p:pic>
      <p:sp>
        <p:nvSpPr>
          <p:cNvPr id="2" name="Footer Placeholder 1"/>
          <p:cNvSpPr>
            <a:spLocks noGrp="1"/>
          </p:cNvSpPr>
          <p:nvPr>
            <p:ph type="ftr" sz="quarter" idx="23"/>
          </p:nvPr>
        </p:nvSpPr>
        <p:spPr>
          <a:xfrm>
            <a:off x="680320" y="6487184"/>
            <a:ext cx="10357529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Rowan University / College of Xxxxxxx / Department of Xxxxxxx &amp; Xxxxxx</a:t>
            </a:r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Content 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11037849" y="6487185"/>
            <a:ext cx="1154152" cy="370814"/>
          </a:xfrm>
          <a:prstGeom prst="rect">
            <a:avLst/>
          </a:prstGeom>
          <a:noFill/>
        </p:spPr>
        <p:txBody>
          <a:bodyPr rIns="274320"/>
          <a:lstStyle/>
          <a:p>
            <a:fld id="{F39C91D9-AB68-DF4C-9289-EB6BE1EC3D4E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214738" y="0"/>
            <a:ext cx="465583" cy="1202400"/>
          </a:xfrm>
          <a:prstGeom prst="rect">
            <a:avLst/>
          </a:prstGeom>
          <a:solidFill>
            <a:srgbClr val="FAC90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2">
            <a:biLevel thresh="2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4511" y="784784"/>
            <a:ext cx="366036" cy="370816"/>
          </a:xfrm>
          <a:prstGeom prst="rect">
            <a:avLst/>
          </a:prstGeom>
        </p:spPr>
      </p:pic>
      <p:sp>
        <p:nvSpPr>
          <p:cNvPr id="12" name="Footer Placeholder 11"/>
          <p:cNvSpPr>
            <a:spLocks noGrp="1"/>
          </p:cNvSpPr>
          <p:nvPr>
            <p:ph type="ftr" sz="quarter" idx="13"/>
          </p:nvPr>
        </p:nvSpPr>
        <p:spPr>
          <a:xfrm>
            <a:off x="680320" y="6487183"/>
            <a:ext cx="10357529" cy="370816"/>
          </a:xfrm>
          <a:prstGeom prst="rect">
            <a:avLst/>
          </a:prstGeom>
          <a:noFill/>
        </p:spPr>
        <p:txBody>
          <a:bodyPr/>
          <a:lstStyle/>
          <a:p>
            <a:r>
              <a:rPr lang="en-US"/>
              <a:t>Rowan University / College of Xxxxxxx / Department of Xxxxxxx &amp; Xxxxxx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idx="1"/>
          </p:nvPr>
        </p:nvSpPr>
        <p:spPr>
          <a:xfrm>
            <a:off x="680321" y="1591200"/>
            <a:ext cx="11394079" cy="489598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Content Two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0320" y="1591200"/>
            <a:ext cx="5577840" cy="4895984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96560" y="1591200"/>
            <a:ext cx="5577840" cy="4895984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1037849" y="6487184"/>
            <a:ext cx="1154151" cy="370816"/>
          </a:xfrm>
          <a:prstGeom prst="rect">
            <a:avLst/>
          </a:prstGeom>
        </p:spPr>
        <p:txBody>
          <a:bodyPr/>
          <a:lstStyle/>
          <a:p>
            <a:fld id="{F39C91D9-AB68-DF4C-9289-EB6BE1EC3D4E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214738" y="0"/>
            <a:ext cx="465583" cy="1202400"/>
          </a:xfrm>
          <a:prstGeom prst="rect">
            <a:avLst/>
          </a:prstGeom>
          <a:solidFill>
            <a:srgbClr val="FAC90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2">
            <a:biLevel thresh="2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4511" y="784784"/>
            <a:ext cx="366036" cy="370816"/>
          </a:xfrm>
          <a:prstGeom prst="rect">
            <a:avLst/>
          </a:prstGeom>
        </p:spPr>
      </p:pic>
      <p:sp>
        <p:nvSpPr>
          <p:cNvPr id="14" name="Footer Placeholder 13"/>
          <p:cNvSpPr>
            <a:spLocks noGrp="1"/>
          </p:cNvSpPr>
          <p:nvPr>
            <p:ph type="ftr" sz="quarter" idx="13"/>
          </p:nvPr>
        </p:nvSpPr>
        <p:spPr>
          <a:xfrm>
            <a:off x="680320" y="6487184"/>
            <a:ext cx="10357529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Rowan University / College of Xxxxxxx / Department of Xxxxxxx &amp; Xxxxxx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tent 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19" y="121992"/>
            <a:ext cx="11394081" cy="108093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0" y="1591201"/>
            <a:ext cx="5577840" cy="460799"/>
          </a:xfrm>
        </p:spPr>
        <p:txBody>
          <a:bodyPr anchor="b">
            <a:normAutofit/>
          </a:bodyPr>
          <a:lstStyle>
            <a:lvl1pPr marL="0" indent="0">
              <a:buNone/>
              <a:defRPr sz="1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0322" y="2052000"/>
            <a:ext cx="5577838" cy="44341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76284" y="1590141"/>
            <a:ext cx="5577840" cy="460799"/>
          </a:xfrm>
        </p:spPr>
        <p:txBody>
          <a:bodyPr anchor="b">
            <a:normAutofit/>
          </a:bodyPr>
          <a:lstStyle>
            <a:lvl1pPr marL="0" indent="0">
              <a:buNone/>
              <a:defRPr sz="1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76284" y="2050940"/>
            <a:ext cx="5577840" cy="443518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11037849" y="6487184"/>
            <a:ext cx="1154151" cy="370816"/>
          </a:xfrm>
          <a:prstGeom prst="rect">
            <a:avLst/>
          </a:prstGeom>
        </p:spPr>
        <p:txBody>
          <a:bodyPr/>
          <a:lstStyle/>
          <a:p>
            <a:fld id="{F39C91D9-AB68-DF4C-9289-EB6BE1EC3D4E}" type="slidenum">
              <a:rPr lang="en-US" smtClean="0"/>
              <a:t>‹#›</a:t>
            </a:fld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214738" y="0"/>
            <a:ext cx="465583" cy="1202400"/>
          </a:xfrm>
          <a:prstGeom prst="rect">
            <a:avLst/>
          </a:prstGeom>
          <a:solidFill>
            <a:srgbClr val="FAC90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pic>
        <p:nvPicPr>
          <p:cNvPr id="15" name="Picture 14"/>
          <p:cNvPicPr>
            <a:picLocks noChangeAspect="1"/>
          </p:cNvPicPr>
          <p:nvPr/>
        </p:nvPicPr>
        <p:blipFill>
          <a:blip r:embed="rId2">
            <a:biLevel thresh="2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4511" y="784784"/>
            <a:ext cx="366036" cy="370816"/>
          </a:xfrm>
          <a:prstGeom prst="rect">
            <a:avLst/>
          </a:prstGeom>
        </p:spPr>
      </p:pic>
      <p:sp>
        <p:nvSpPr>
          <p:cNvPr id="16" name="Footer Placeholder 15"/>
          <p:cNvSpPr>
            <a:spLocks noGrp="1"/>
          </p:cNvSpPr>
          <p:nvPr>
            <p:ph type="ftr" sz="quarter" idx="13"/>
          </p:nvPr>
        </p:nvSpPr>
        <p:spPr>
          <a:xfrm>
            <a:off x="680320" y="6487184"/>
            <a:ext cx="10357529" cy="370816"/>
          </a:xfrm>
          <a:prstGeom prst="rect">
            <a:avLst/>
          </a:prstGeom>
        </p:spPr>
        <p:txBody>
          <a:bodyPr/>
          <a:lstStyle/>
          <a:p>
            <a:r>
              <a:rPr lang="en-US"/>
              <a:t>Rowan University / College of Xxxxxxx / Department of Xxxxxxx &amp; Xxxxxx</a:t>
            </a: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Content 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11037849" y="6487184"/>
            <a:ext cx="1154152" cy="370816"/>
          </a:xfrm>
          <a:prstGeom prst="rect">
            <a:avLst/>
          </a:prstGeom>
        </p:spPr>
        <p:txBody>
          <a:bodyPr rIns="274320"/>
          <a:lstStyle/>
          <a:p>
            <a:fld id="{F39C91D9-AB68-DF4C-9289-EB6BE1EC3D4E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214738" y="0"/>
            <a:ext cx="465583" cy="1202400"/>
          </a:xfrm>
          <a:prstGeom prst="rect">
            <a:avLst/>
          </a:prstGeom>
          <a:solidFill>
            <a:srgbClr val="FAC90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2">
            <a:biLevel thresh="2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4511" y="784784"/>
            <a:ext cx="366036" cy="370816"/>
          </a:xfrm>
          <a:prstGeom prst="rect">
            <a:avLst/>
          </a:prstGeom>
        </p:spPr>
      </p:pic>
      <p:sp>
        <p:nvSpPr>
          <p:cNvPr id="12" name="Footer Placeholder 11"/>
          <p:cNvSpPr>
            <a:spLocks noGrp="1"/>
          </p:cNvSpPr>
          <p:nvPr>
            <p:ph type="ftr" sz="quarter" idx="13"/>
          </p:nvPr>
        </p:nvSpPr>
        <p:spPr>
          <a:xfrm>
            <a:off x="680320" y="6487184"/>
            <a:ext cx="10357529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Rowan University / College of Xxxxxxx / Department of Xxxxxxx &amp; Xxxxxx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11037849" y="6487184"/>
            <a:ext cx="1154151" cy="370816"/>
          </a:xfrm>
          <a:prstGeom prst="rect">
            <a:avLst/>
          </a:prstGeom>
        </p:spPr>
        <p:txBody>
          <a:bodyPr/>
          <a:lstStyle/>
          <a:p>
            <a:fld id="{F39C91D9-AB68-DF4C-9289-EB6BE1EC3D4E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214738" y="0"/>
            <a:ext cx="465583" cy="1202400"/>
          </a:xfrm>
          <a:prstGeom prst="rect">
            <a:avLst/>
          </a:prstGeom>
          <a:solidFill>
            <a:srgbClr val="FAC90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2">
            <a:biLevel thresh="2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4511" y="784784"/>
            <a:ext cx="366036" cy="370816"/>
          </a:xfrm>
          <a:prstGeom prst="rect">
            <a:avLst/>
          </a:prstGeom>
        </p:spPr>
      </p:pic>
      <p:sp>
        <p:nvSpPr>
          <p:cNvPr id="3" name="Footer Placeholder 2"/>
          <p:cNvSpPr>
            <a:spLocks noGrp="1"/>
          </p:cNvSpPr>
          <p:nvPr>
            <p:ph type="ftr" sz="quarter" idx="13"/>
          </p:nvPr>
        </p:nvSpPr>
        <p:spPr>
          <a:xfrm>
            <a:off x="680320" y="6487184"/>
            <a:ext cx="10357529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Rowan University / College of Xxxxxxx / Department of Xxxxxxx &amp; Xxxxxx</a:t>
            </a: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Call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3" y="121460"/>
            <a:ext cx="11379677" cy="1080940"/>
          </a:xfrm>
        </p:spPr>
        <p:txBody>
          <a:bodyPr anchor="b" anchorCtr="0">
            <a:normAutofit/>
          </a:bodyPr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0321" y="1580873"/>
            <a:ext cx="7722079" cy="490631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1037849" y="6487184"/>
            <a:ext cx="1154151" cy="370816"/>
          </a:xfrm>
          <a:prstGeom prst="rect">
            <a:avLst/>
          </a:prstGeom>
        </p:spPr>
        <p:txBody>
          <a:bodyPr/>
          <a:lstStyle/>
          <a:p>
            <a:fld id="{F39C91D9-AB68-DF4C-9289-EB6BE1EC3D4E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214738" y="0"/>
            <a:ext cx="465583" cy="1202400"/>
          </a:xfrm>
          <a:prstGeom prst="rect">
            <a:avLst/>
          </a:prstGeom>
          <a:solidFill>
            <a:srgbClr val="FAC90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2">
            <a:biLevel thresh="2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4511" y="784784"/>
            <a:ext cx="366036" cy="370816"/>
          </a:xfrm>
          <a:prstGeom prst="rect">
            <a:avLst/>
          </a:prstGeom>
        </p:spPr>
      </p:pic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>
          <a:xfrm>
            <a:off x="8402400" y="1580872"/>
            <a:ext cx="3789600" cy="3657600"/>
          </a:xfrm>
          <a:solidFill>
            <a:srgbClr val="FAC907"/>
          </a:solidFill>
        </p:spPr>
        <p:txBody>
          <a:bodyPr lIns="91440" tIns="45720" rIns="182880" anchor="t" anchorCtr="0"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Footer Placeholder 14"/>
          <p:cNvSpPr>
            <a:spLocks noGrp="1"/>
          </p:cNvSpPr>
          <p:nvPr>
            <p:ph type="ftr" sz="quarter" idx="14"/>
          </p:nvPr>
        </p:nvSpPr>
        <p:spPr>
          <a:xfrm>
            <a:off x="680320" y="6487184"/>
            <a:ext cx="10357529" cy="365125"/>
          </a:xfrm>
          <a:prstGeom prst="rect">
            <a:avLst/>
          </a:prstGeom>
          <a:ln>
            <a:noFill/>
          </a:ln>
        </p:spPr>
        <p:txBody>
          <a:bodyPr/>
          <a:lstStyle/>
          <a:p>
            <a:r>
              <a:rPr lang="en-US"/>
              <a:t>Rowan University / College of Xxxxxxx / Department of Xxxxxxx &amp; Xxxxxx</a:t>
            </a: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Content Callout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5" y="121462"/>
            <a:ext cx="11379675" cy="1080938"/>
          </a:xfrm>
        </p:spPr>
        <p:txBody>
          <a:bodyPr anchor="b" anchorCtr="0">
            <a:normAutofit/>
          </a:bodyPr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0320" y="1580872"/>
            <a:ext cx="7722079" cy="4906312"/>
          </a:xfrm>
          <a:noFill/>
          <a:ln>
            <a:noFill/>
          </a:ln>
          <a:effectLst/>
        </p:spPr>
        <p:txBody>
          <a:bodyPr anchor="t">
            <a:normAutofit/>
          </a:bodyPr>
          <a:lstStyle>
            <a:lvl1pPr marL="0" indent="0" algn="ctr">
              <a:buNone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02398" y="1580872"/>
            <a:ext cx="3789601" cy="3657600"/>
          </a:xfrm>
          <a:solidFill>
            <a:srgbClr val="FAC907"/>
          </a:solidFill>
        </p:spPr>
        <p:txBody>
          <a:bodyPr lIns="91440" tIns="91440" rIns="182880" anchor="t" anchorCtr="0"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1037849" y="6487184"/>
            <a:ext cx="1154151" cy="370816"/>
          </a:xfrm>
          <a:prstGeom prst="rect">
            <a:avLst/>
          </a:prstGeom>
        </p:spPr>
        <p:txBody>
          <a:bodyPr/>
          <a:lstStyle/>
          <a:p>
            <a:fld id="{F39C91D9-AB68-DF4C-9289-EB6BE1EC3D4E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214738" y="0"/>
            <a:ext cx="465583" cy="1202400"/>
          </a:xfrm>
          <a:prstGeom prst="rect">
            <a:avLst/>
          </a:prstGeom>
          <a:solidFill>
            <a:srgbClr val="FAC90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2">
            <a:biLevel thresh="2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4511" y="784784"/>
            <a:ext cx="366036" cy="370816"/>
          </a:xfrm>
          <a:prstGeom prst="rect">
            <a:avLst/>
          </a:prstGeom>
        </p:spPr>
      </p:pic>
      <p:sp>
        <p:nvSpPr>
          <p:cNvPr id="14" name="Footer Placeholder 13"/>
          <p:cNvSpPr>
            <a:spLocks noGrp="1"/>
          </p:cNvSpPr>
          <p:nvPr>
            <p:ph type="ftr" sz="quarter" idx="13"/>
          </p:nvPr>
        </p:nvSpPr>
        <p:spPr>
          <a:xfrm>
            <a:off x="680320" y="6487184"/>
            <a:ext cx="10357529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Rowan University / College of Xxxxxxx / Department of Xxxxxxx &amp; Xxxxxx</a:t>
            </a: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Three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680320" y="121462"/>
            <a:ext cx="11394080" cy="108093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60945" y="1591201"/>
            <a:ext cx="3657600" cy="460800"/>
          </a:xfrm>
        </p:spPr>
        <p:txBody>
          <a:bodyPr anchor="b">
            <a:noAutofit/>
          </a:bodyPr>
          <a:lstStyle>
            <a:lvl1pPr marL="0" indent="0">
              <a:buNone/>
              <a:defRPr sz="1800" b="1" i="0">
                <a:solidFill>
                  <a:schemeClr val="bg1"/>
                </a:solidFill>
                <a:latin typeface="Source Sans Pro Semibold" charset="0"/>
                <a:ea typeface="Source Sans Pro Semibold" charset="0"/>
                <a:cs typeface="Source Sans Pro Semibold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0321" y="2052001"/>
            <a:ext cx="3638223" cy="443518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7432" y="1591200"/>
            <a:ext cx="3657600" cy="460801"/>
          </a:xfrm>
        </p:spPr>
        <p:txBody>
          <a:bodyPr anchor="b">
            <a:noAutofit/>
          </a:bodyPr>
          <a:lstStyle>
            <a:lvl1pPr marL="0" indent="0">
              <a:buNone/>
              <a:defRPr sz="1800" b="1" i="0">
                <a:solidFill>
                  <a:schemeClr val="bg1"/>
                </a:solidFill>
                <a:latin typeface="Source Sans Pro Semibold" charset="0"/>
                <a:ea typeface="Source Sans Pro Semibold" charset="0"/>
                <a:cs typeface="Source Sans Pro Semibold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7432" y="2052001"/>
            <a:ext cx="3657600" cy="443518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233920" y="1591200"/>
            <a:ext cx="3749040" cy="460801"/>
          </a:xfrm>
        </p:spPr>
        <p:txBody>
          <a:bodyPr anchor="b">
            <a:noAutofit/>
          </a:bodyPr>
          <a:lstStyle>
            <a:lvl1pPr marL="0" indent="0">
              <a:buNone/>
              <a:defRPr sz="1800" b="1" i="0">
                <a:solidFill>
                  <a:schemeClr val="bg1"/>
                </a:solidFill>
                <a:latin typeface="Source Sans Pro Semibold" charset="0"/>
                <a:ea typeface="Source Sans Pro Semibold" charset="0"/>
                <a:cs typeface="Source Sans Pro Semibold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8233920" y="2052001"/>
            <a:ext cx="3749040" cy="443518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11037849" y="6487184"/>
            <a:ext cx="1154151" cy="370816"/>
          </a:xfrm>
          <a:prstGeom prst="rect">
            <a:avLst/>
          </a:prstGeom>
        </p:spPr>
        <p:txBody>
          <a:bodyPr/>
          <a:lstStyle/>
          <a:p>
            <a:fld id="{F39C91D9-AB68-DF4C-9289-EB6BE1EC3D4E}" type="slidenum">
              <a:rPr lang="en-US" smtClean="0"/>
              <a:t>‹#›</a:t>
            </a:fld>
            <a:endParaRPr lang="en-US"/>
          </a:p>
        </p:txBody>
      </p:sp>
      <p:sp>
        <p:nvSpPr>
          <p:cNvPr id="18" name="Rectangle 17"/>
          <p:cNvSpPr/>
          <p:nvPr/>
        </p:nvSpPr>
        <p:spPr>
          <a:xfrm>
            <a:off x="214738" y="0"/>
            <a:ext cx="465583" cy="1202400"/>
          </a:xfrm>
          <a:prstGeom prst="rect">
            <a:avLst/>
          </a:prstGeom>
          <a:solidFill>
            <a:srgbClr val="FAC90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pic>
        <p:nvPicPr>
          <p:cNvPr id="19" name="Picture 18"/>
          <p:cNvPicPr>
            <a:picLocks noChangeAspect="1"/>
          </p:cNvPicPr>
          <p:nvPr/>
        </p:nvPicPr>
        <p:blipFill>
          <a:blip r:embed="rId2">
            <a:biLevel thresh="2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4511" y="784784"/>
            <a:ext cx="366036" cy="370816"/>
          </a:xfrm>
          <a:prstGeom prst="rect">
            <a:avLst/>
          </a:prstGeom>
        </p:spPr>
      </p:pic>
      <p:sp>
        <p:nvSpPr>
          <p:cNvPr id="2" name="Footer Placeholder 1"/>
          <p:cNvSpPr>
            <a:spLocks noGrp="1"/>
          </p:cNvSpPr>
          <p:nvPr>
            <p:ph type="ftr" sz="quarter" idx="18"/>
          </p:nvPr>
        </p:nvSpPr>
        <p:spPr>
          <a:xfrm>
            <a:off x="680320" y="6487184"/>
            <a:ext cx="10357529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Rowan University / College of Xxxxxxx / Department of Xxxxxxx &amp; Xxxxxx</a:t>
            </a: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246400" y="6492874"/>
            <a:ext cx="945600" cy="365126"/>
          </a:xfrm>
          <a:prstGeom prst="rect">
            <a:avLst/>
          </a:prstGeom>
          <a:noFill/>
        </p:spPr>
        <p:txBody>
          <a:bodyPr rIns="274320" anchor="ctr" anchorCtr="0"/>
          <a:lstStyle>
            <a:lvl1pPr algn="r">
              <a:defRPr sz="1000" b="0" i="0">
                <a:solidFill>
                  <a:schemeClr val="bg1"/>
                </a:solidFill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fld id="{F39C91D9-AB68-DF4C-9289-EB6BE1EC3D4E}" type="slidenum">
              <a:rPr lang="en-US" smtClean="0"/>
              <a:t>‹#›</a:t>
            </a:fld>
            <a:endParaRPr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0320" y="121462"/>
            <a:ext cx="11394080" cy="1080938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1" y="2336872"/>
            <a:ext cx="9613861" cy="4156001"/>
          </a:xfrm>
          <a:prstGeom prst="rect">
            <a:avLst/>
          </a:prstGeom>
        </p:spPr>
        <p:txBody>
          <a:bodyPr vert="horz" lIns="4572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3" name="Footer Placeholder 12"/>
          <p:cNvSpPr>
            <a:spLocks noGrp="1"/>
          </p:cNvSpPr>
          <p:nvPr>
            <p:ph type="ftr" sz="quarter" idx="3"/>
          </p:nvPr>
        </p:nvSpPr>
        <p:spPr>
          <a:xfrm>
            <a:off x="680320" y="6492874"/>
            <a:ext cx="10566080" cy="365126"/>
          </a:xfrm>
          <a:prstGeom prst="rect">
            <a:avLst/>
          </a:prstGeom>
          <a:noFill/>
        </p:spPr>
        <p:txBody>
          <a:bodyPr vert="horz" lIns="0" tIns="45720" rIns="91440" bIns="45720" rtlCol="0" anchor="ctr" anchorCtr="0"/>
          <a:lstStyle>
            <a:lvl1pPr algn="l">
              <a:defRPr sz="1000" b="0" i="0">
                <a:solidFill>
                  <a:schemeClr val="bg1"/>
                </a:solidFill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/>
              <a:t>Rowan University / College of Xxxxxxx / Department of Xxxxxxx &amp; Xxxxxx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1001067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2" r:id="rId1"/>
    <p:sldLayoutId id="2147483673" r:id="rId2"/>
    <p:sldLayoutId id="2147483674" r:id="rId3"/>
    <p:sldLayoutId id="2147483675" r:id="rId4"/>
    <p:sldLayoutId id="2147483676" r:id="rId5"/>
    <p:sldLayoutId id="2147483677" r:id="rId6"/>
    <p:sldLayoutId id="2147483678" r:id="rId7"/>
    <p:sldLayoutId id="2147483679" r:id="rId8"/>
    <p:sldLayoutId id="2147483680" r:id="rId9"/>
    <p:sldLayoutId id="2147483681" r:id="rId10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400" b="1" i="0" kern="1200">
          <a:solidFill>
            <a:schemeClr val="bg1"/>
          </a:solidFill>
          <a:latin typeface="Source Sans Pro" charset="0"/>
          <a:ea typeface="Source Sans Pro" charset="0"/>
          <a:cs typeface="Source Sans Pro" charset="0"/>
        </a:defRPr>
      </a:lvl1pPr>
    </p:titleStyle>
    <p:bodyStyle>
      <a:lvl1pPr marL="228600" indent="-13716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1800" b="0" i="0" kern="1200">
          <a:solidFill>
            <a:schemeClr val="bg1"/>
          </a:solidFill>
          <a:latin typeface="Source Sans Pro" charset="0"/>
          <a:ea typeface="Source Sans Pro" charset="0"/>
          <a:cs typeface="Source Sans Pro" charset="0"/>
        </a:defRPr>
      </a:lvl1pPr>
      <a:lvl2pPr marL="685800" indent="-13716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bg1"/>
          </a:solidFill>
          <a:latin typeface="Source Sans Pro" charset="0"/>
          <a:ea typeface="Source Sans Pro" charset="0"/>
          <a:cs typeface="Source Sans Pro" charset="0"/>
        </a:defRPr>
      </a:lvl2pPr>
      <a:lvl3pPr marL="1143000" indent="-13716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bg1"/>
          </a:solidFill>
          <a:latin typeface="Source Sans Pro" charset="0"/>
          <a:ea typeface="Source Sans Pro" charset="0"/>
          <a:cs typeface="Source Sans Pro" charset="0"/>
        </a:defRPr>
      </a:lvl3pPr>
      <a:lvl4pPr marL="1600200" indent="-13716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bg1"/>
          </a:solidFill>
          <a:latin typeface="Source Sans Pro" charset="0"/>
          <a:ea typeface="Source Sans Pro" charset="0"/>
          <a:cs typeface="Source Sans Pro" charset="0"/>
        </a:defRPr>
      </a:lvl4pPr>
      <a:lvl5pPr marL="2057400" indent="-13716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bg1"/>
          </a:solidFill>
          <a:latin typeface="Source Sans Pro" charset="0"/>
          <a:ea typeface="Source Sans Pro" charset="0"/>
          <a:cs typeface="Source Sans Pro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7" Type="http://schemas.openxmlformats.org/officeDocument/2006/relationships/image" Target="../media/image30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9.png"/><Relationship Id="rId5" Type="http://schemas.openxmlformats.org/officeDocument/2006/relationships/image" Target="../media/image28.png"/><Relationship Id="rId4" Type="http://schemas.openxmlformats.org/officeDocument/2006/relationships/image" Target="../media/image27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gif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b="0" dirty="0"/>
              <a:t>Deep-Learned Compression for RF Modulation Classification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/>
              <a:t>Yagna </a:t>
            </a:r>
            <a:r>
              <a:rPr lang="en-US" dirty="0" err="1"/>
              <a:t>Kaasaragadda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09041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59280F"/>
                </a:solidFill>
                <a:effectLst/>
                <a:uLnTx/>
                <a:uFillTx/>
                <a:latin typeface="Source Sans Pro" charset="0"/>
                <a:ea typeface="Source Sans Pro" charset="0"/>
              </a:rPr>
              <a:t>Methodologies</a:t>
            </a: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59280F"/>
                </a:solidFill>
                <a:effectLst/>
                <a:uLnTx/>
                <a:uFillTx/>
                <a:latin typeface="Source Sans Pro" charset="0"/>
                <a:ea typeface="Source Sans Pro" charset="0"/>
              </a:rPr>
              <a:t>   (Continued..)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0321" y="1580873"/>
            <a:ext cx="10574419" cy="4906310"/>
          </a:xfrm>
        </p:spPr>
        <p:txBody>
          <a:bodyPr/>
          <a:lstStyle/>
          <a:p>
            <a:r>
              <a:rPr lang="en-US" dirty="0"/>
              <a:t>Get the best HAE possible. </a:t>
            </a:r>
          </a:p>
          <a:p>
            <a:r>
              <a:rPr lang="en-US" dirty="0"/>
              <a:t>Now freeze the HAE’s Encoder and Decoder part and just try to learn the codebook of the HQA.</a:t>
            </a:r>
          </a:p>
          <a:p>
            <a:r>
              <a:rPr lang="en-US" dirty="0"/>
              <a:t>HQA loss function: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KL Loss is the probability loss function to optimize or move the input latent vector </a:t>
            </a:r>
            <a:r>
              <a:rPr lang="en-US" dirty="0" err="1"/>
              <a:t>z</a:t>
            </a:r>
            <a:r>
              <a:rPr lang="en-US" baseline="-25000" dirty="0" err="1"/>
              <a:t>e</a:t>
            </a:r>
            <a:r>
              <a:rPr lang="en-US" dirty="0"/>
              <a:t> towards the codeword </a:t>
            </a:r>
            <a:r>
              <a:rPr lang="en-US" dirty="0" err="1"/>
              <a:t>z</a:t>
            </a:r>
            <a:r>
              <a:rPr lang="en-US" baseline="-25000" dirty="0" err="1"/>
              <a:t>q</a:t>
            </a:r>
            <a:r>
              <a:rPr lang="en-US" dirty="0"/>
              <a:t>.</a:t>
            </a:r>
          </a:p>
          <a:p>
            <a:r>
              <a:rPr lang="en-US" dirty="0"/>
              <a:t>CL Loss is the commit loss which moves the quantized vector towards the input latent vector.</a:t>
            </a:r>
          </a:p>
          <a:p>
            <a:r>
              <a:rPr lang="en-US" dirty="0"/>
              <a:t>In this project my focus was more on optimizing the codebook rather than optimizing the whole model. 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 dirty="0"/>
              <a:t>Rowan University / College of Science and Mathematics / Department of Computer Science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9C91D9-AB68-DF4C-9289-EB6BE1EC3D4E}" type="slidenum">
              <a:rPr lang="en-US" smtClean="0"/>
              <a:t>10</a:t>
            </a:fld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04805" y="3091398"/>
            <a:ext cx="8982389" cy="6365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853282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Methodologies</a:t>
            </a:r>
            <a:r>
              <a:rPr lang="en-US" sz="1800" dirty="0">
                <a:solidFill>
                  <a:srgbClr val="59280F"/>
                </a:solidFill>
              </a:rPr>
              <a:t>   (Continued..)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0321" y="1803453"/>
            <a:ext cx="7722079" cy="4683730"/>
          </a:xfrm>
        </p:spPr>
        <p:txBody>
          <a:bodyPr/>
          <a:lstStyle/>
          <a:p>
            <a:r>
              <a:rPr lang="en-US" dirty="0"/>
              <a:t>Codebook Saturation</a:t>
            </a:r>
          </a:p>
          <a:p>
            <a:pPr lvl="1"/>
            <a:r>
              <a:rPr lang="en-US" dirty="0"/>
              <a:t>Same Indices might be used multiple times for different input data. </a:t>
            </a:r>
          </a:p>
          <a:p>
            <a:pPr lvl="1"/>
            <a:r>
              <a:rPr lang="en-US" dirty="0"/>
              <a:t>Can’t explore the entire codebook dimensions.</a:t>
            </a:r>
          </a:p>
          <a:p>
            <a:pPr lvl="1"/>
            <a:r>
              <a:rPr lang="en-US" dirty="0"/>
              <a:t>Reset the least used codeword at a frequent interval during training (which can be a hyper parameter).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 dirty="0"/>
              <a:t>Rowan University / College of Science and Mathematics / Department of Computer Science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9C91D9-AB68-DF4C-9289-EB6BE1EC3D4E}" type="slidenum">
              <a:rPr lang="en-US" smtClean="0"/>
              <a:t>11</a:t>
            </a:fld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680323" y="1318260"/>
            <a:ext cx="84941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59280F"/>
                </a:solidFill>
              </a:rPr>
              <a:t>Issues for Codebook optimization</a:t>
            </a:r>
            <a:endParaRPr lang="en-IN" dirty="0">
              <a:solidFill>
                <a:srgbClr val="59280F"/>
              </a:solidFill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26811" y="3677887"/>
            <a:ext cx="3873508" cy="2324105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65764" y="3677887"/>
            <a:ext cx="3873509" cy="23241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50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A black and white image of dots&#10;&#10;Description automatically generated">
            <a:extLst>
              <a:ext uri="{FF2B5EF4-FFF2-40B4-BE49-F238E27FC236}">
                <a16:creationId xmlns:a16="http://schemas.microsoft.com/office/drawing/2014/main" id="{9CED1B67-4A74-BA22-2E67-EC46D4836A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52387" y="4305224"/>
            <a:ext cx="3682749" cy="230171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59280F"/>
                </a:solidFill>
                <a:effectLst/>
                <a:uLnTx/>
                <a:uFillTx/>
                <a:latin typeface="Source Sans Pro" charset="0"/>
                <a:ea typeface="Source Sans Pro" charset="0"/>
              </a:rPr>
              <a:t>Methodologies</a:t>
            </a: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59280F"/>
                </a:solidFill>
                <a:effectLst/>
                <a:uLnTx/>
                <a:uFillTx/>
                <a:latin typeface="Source Sans Pro" charset="0"/>
                <a:ea typeface="Source Sans Pro" charset="0"/>
              </a:rPr>
              <a:t>   (Continued..)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0321" y="1803453"/>
            <a:ext cx="11077339" cy="4683730"/>
          </a:xfrm>
        </p:spPr>
        <p:txBody>
          <a:bodyPr/>
          <a:lstStyle/>
          <a:p>
            <a:r>
              <a:rPr lang="en-US" dirty="0"/>
              <a:t>Codebook initialization.</a:t>
            </a:r>
          </a:p>
          <a:p>
            <a:pPr lvl="1"/>
            <a:r>
              <a:rPr lang="en-US" dirty="0"/>
              <a:t>Since the codebook is a learnable parameter the </a:t>
            </a:r>
          </a:p>
          <a:p>
            <a:pPr marL="548640" lvl="1" indent="0">
              <a:buNone/>
            </a:pPr>
            <a:r>
              <a:rPr lang="en-US" dirty="0"/>
              <a:t>initialization of the codebook can also impact </a:t>
            </a:r>
          </a:p>
          <a:p>
            <a:pPr marL="548640" lvl="1" indent="0">
              <a:buNone/>
            </a:pPr>
            <a:r>
              <a:rPr lang="en-US" dirty="0"/>
              <a:t>the convergence of the algorithm.</a:t>
            </a:r>
          </a:p>
          <a:p>
            <a:pPr lvl="1"/>
            <a:r>
              <a:rPr lang="en-US" dirty="0"/>
              <a:t>Different Initializations</a:t>
            </a:r>
          </a:p>
          <a:p>
            <a:pPr lvl="2"/>
            <a:r>
              <a:rPr lang="en-US" dirty="0"/>
              <a:t>Uniform Distribution</a:t>
            </a:r>
          </a:p>
          <a:p>
            <a:pPr lvl="2"/>
            <a:r>
              <a:rPr lang="en-US" dirty="0"/>
              <a:t>Normal Distribution</a:t>
            </a:r>
          </a:p>
          <a:p>
            <a:pPr lvl="2"/>
            <a:r>
              <a:rPr lang="en-US" dirty="0"/>
              <a:t>From the means of the latent vectors from each class of input data.</a:t>
            </a:r>
          </a:p>
          <a:p>
            <a:pPr marL="1005840" lvl="2" indent="0">
              <a:buNone/>
            </a:pPr>
            <a:endParaRPr lang="en-US" dirty="0"/>
          </a:p>
          <a:p>
            <a:pPr marL="91440" indent="0">
              <a:buNone/>
            </a:pP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 dirty="0"/>
              <a:t>Rowan University / College of Science and Mathematics / Department of Computer Science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9C91D9-AB68-DF4C-9289-EB6BE1EC3D4E}" type="slidenum">
              <a:rPr lang="en-US" smtClean="0"/>
              <a:t>12</a:t>
            </a:fld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680323" y="1318260"/>
            <a:ext cx="84941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59280F"/>
                </a:solidFill>
              </a:rPr>
              <a:t>Issues for Codebook optimization</a:t>
            </a:r>
            <a:endParaRPr lang="en-IN" dirty="0">
              <a:solidFill>
                <a:srgbClr val="59280F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52307" y="887076"/>
            <a:ext cx="4678687" cy="2957715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3219" y="4301326"/>
            <a:ext cx="3682749" cy="2301718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8116" y="4305224"/>
            <a:ext cx="3676511" cy="2297820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455420" y="4305224"/>
            <a:ext cx="23622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</a:rPr>
              <a:t>Uniform Distribution</a:t>
            </a:r>
            <a:endParaRPr lang="en-IN" sz="1200" dirty="0">
              <a:solidFill>
                <a:schemeClr val="bg1"/>
              </a:solidFill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5418840" y="4305224"/>
            <a:ext cx="23622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</a:rPr>
              <a:t>Normal Distribution</a:t>
            </a:r>
            <a:endParaRPr lang="en-IN" sz="1200" dirty="0">
              <a:solidFill>
                <a:schemeClr val="bg1"/>
              </a:solidFill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8907299" y="4313359"/>
            <a:ext cx="228238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</a:rPr>
              <a:t>Distribution of Means of </a:t>
            </a:r>
            <a:r>
              <a:rPr lang="en-US" sz="1200" dirty="0" err="1">
                <a:solidFill>
                  <a:schemeClr val="bg1"/>
                </a:solidFill>
              </a:rPr>
              <a:t>Z</a:t>
            </a:r>
            <a:r>
              <a:rPr lang="en-US" sz="1200" baseline="-25000" dirty="0" err="1">
                <a:solidFill>
                  <a:schemeClr val="bg1"/>
                </a:solidFill>
              </a:rPr>
              <a:t>e</a:t>
            </a:r>
            <a:r>
              <a:rPr lang="en-US" sz="1200" dirty="0" err="1">
                <a:solidFill>
                  <a:schemeClr val="bg1"/>
                </a:solidFill>
              </a:rPr>
              <a:t>’s</a:t>
            </a:r>
            <a:endParaRPr lang="en-IN" sz="1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5127412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Experimental Results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0321" y="1580873"/>
            <a:ext cx="10993519" cy="4906310"/>
          </a:xfrm>
        </p:spPr>
        <p:txBody>
          <a:bodyPr/>
          <a:lstStyle/>
          <a:p>
            <a:r>
              <a:rPr lang="en-US" dirty="0"/>
              <a:t>Dataset: </a:t>
            </a:r>
            <a:r>
              <a:rPr lang="en-US" dirty="0" err="1"/>
              <a:t>TorchSig</a:t>
            </a:r>
            <a:endParaRPr lang="en-US" dirty="0"/>
          </a:p>
          <a:p>
            <a:pPr lvl="1"/>
            <a:r>
              <a:rPr lang="en-US" dirty="0"/>
              <a:t>A Digital modulated signals library which has 53 different modulations that can be synthetically generated.</a:t>
            </a:r>
          </a:p>
          <a:p>
            <a:pPr lvl="1"/>
            <a:r>
              <a:rPr lang="en-US" dirty="0"/>
              <a:t>I chose to use only 6 of the modulations. They are:</a:t>
            </a:r>
          </a:p>
          <a:p>
            <a:pPr lvl="2"/>
            <a:r>
              <a:rPr lang="en-US" dirty="0"/>
              <a:t>4ask</a:t>
            </a:r>
          </a:p>
          <a:p>
            <a:pPr lvl="2"/>
            <a:r>
              <a:rPr lang="en-US" dirty="0"/>
              <a:t>8pam</a:t>
            </a:r>
          </a:p>
          <a:p>
            <a:pPr lvl="2"/>
            <a:r>
              <a:rPr lang="en-US" dirty="0"/>
              <a:t>16psk</a:t>
            </a:r>
          </a:p>
          <a:p>
            <a:pPr lvl="2"/>
            <a:r>
              <a:rPr lang="en-US" dirty="0"/>
              <a:t>32qam-cross</a:t>
            </a:r>
          </a:p>
          <a:p>
            <a:pPr lvl="2"/>
            <a:r>
              <a:rPr lang="en-US" dirty="0"/>
              <a:t>2fsk</a:t>
            </a:r>
          </a:p>
          <a:p>
            <a:pPr lvl="2"/>
            <a:r>
              <a:rPr lang="en-US" dirty="0"/>
              <a:t>Ofdm256</a:t>
            </a:r>
          </a:p>
          <a:p>
            <a:pPr lvl="1"/>
            <a:r>
              <a:rPr lang="en-US" dirty="0"/>
              <a:t>Dimension of the dataset 2 –channels (I and Q) since the we can’t use complex signals for neural networks we use complex2D transformation. </a:t>
            </a:r>
          </a:p>
          <a:p>
            <a:pPr lvl="1"/>
            <a:r>
              <a:rPr lang="en-US" dirty="0"/>
              <a:t>The dataset is already normalized since it’s a synthetic dataset.</a:t>
            </a:r>
          </a:p>
          <a:p>
            <a:pPr lvl="1"/>
            <a:r>
              <a:rPr lang="en-US" dirty="0"/>
              <a:t>The total number of samples of a signal for the experiments is 1024 IQ samples. Which gives the dimension of input signals as 2x1024.</a:t>
            </a:r>
          </a:p>
          <a:p>
            <a:pPr lvl="1"/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 dirty="0"/>
              <a:t>Rowan University / College of Science and Mathematics / Department of Computer Science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9C91D9-AB68-DF4C-9289-EB6BE1EC3D4E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663090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Experimental Results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0321" y="1580873"/>
            <a:ext cx="10993519" cy="4906310"/>
          </a:xfrm>
        </p:spPr>
        <p:txBody>
          <a:bodyPr/>
          <a:lstStyle/>
          <a:p>
            <a:pPr lvl="1"/>
            <a:r>
              <a:rPr lang="en-US" dirty="0"/>
              <a:t>The whole project code is written using MLOPs methodologies, to save all the </a:t>
            </a:r>
            <a:r>
              <a:rPr lang="en-US" dirty="0" err="1"/>
              <a:t>articrafts</a:t>
            </a:r>
            <a:r>
              <a:rPr lang="en-US" dirty="0"/>
              <a:t> like Constellation Diagrams, Spectrograms, confusion Matrices, etc.</a:t>
            </a:r>
          </a:p>
          <a:p>
            <a:pPr lvl="1"/>
            <a:r>
              <a:rPr lang="en-US" dirty="0"/>
              <a:t>Each Layer of HQA takes about an hour to train on only one Nvidia A6000 </a:t>
            </a:r>
            <a:r>
              <a:rPr lang="en-US" dirty="0" err="1"/>
              <a:t>Gpu</a:t>
            </a:r>
            <a:r>
              <a:rPr lang="en-US" dirty="0"/>
              <a:t> with IQ samples of 1024 per signal and 8000 samples per signal for about 10 epochs. </a:t>
            </a:r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 dirty="0"/>
              <a:t>Rowan University / College of Science and Mathematics / Department of Computer Science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9C91D9-AB68-DF4C-9289-EB6BE1EC3D4E}" type="slidenum">
              <a:rPr lang="en-US" smtClean="0"/>
              <a:t>14</a:t>
            </a:fld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70680" y="2763883"/>
            <a:ext cx="7230679" cy="37176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790045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Experimental Results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0321" y="1580873"/>
            <a:ext cx="10993519" cy="4906310"/>
          </a:xfrm>
        </p:spPr>
        <p:txBody>
          <a:bodyPr/>
          <a:lstStyle/>
          <a:p>
            <a:pPr marL="91440" indent="0">
              <a:buNone/>
            </a:pPr>
            <a:r>
              <a:rPr lang="en-US" dirty="0"/>
              <a:t>Best HAE results.</a:t>
            </a:r>
          </a:p>
          <a:p>
            <a:r>
              <a:rPr lang="en-US" dirty="0"/>
              <a:t>Found the optimal set of Cos Coefficient for different layers. </a:t>
            </a:r>
          </a:p>
          <a:p>
            <a:r>
              <a:rPr lang="en-US" dirty="0"/>
              <a:t>Find the optimal set of </a:t>
            </a:r>
            <a:r>
              <a:rPr lang="en-US" dirty="0" err="1"/>
              <a:t>Resnet</a:t>
            </a:r>
            <a:r>
              <a:rPr lang="en-US" dirty="0"/>
              <a:t> blocks for each Encoder and Decoder Configuration.</a:t>
            </a:r>
          </a:p>
          <a:p>
            <a:r>
              <a:rPr lang="en-US" dirty="0"/>
              <a:t>Best Cos Loss coefficient for layers  0,1,2,3,4</a:t>
            </a:r>
          </a:p>
          <a:p>
            <a:pPr marL="91440" indent="0">
              <a:buNone/>
            </a:pPr>
            <a:r>
              <a:rPr lang="en-US" dirty="0"/>
              <a:t> [0.1,0.05,0.01,0.005,0.0001]</a:t>
            </a:r>
          </a:p>
          <a:p>
            <a:r>
              <a:rPr lang="en-US" dirty="0"/>
              <a:t>These are the average accuracies out of 5 different </a:t>
            </a:r>
          </a:p>
          <a:p>
            <a:pPr marL="91440" indent="0">
              <a:buNone/>
            </a:pPr>
            <a:r>
              <a:rPr lang="en-US" dirty="0"/>
              <a:t>runs with standard deviation of around 1-10% per config.</a:t>
            </a:r>
          </a:p>
          <a:p>
            <a:r>
              <a:rPr lang="en-US" dirty="0"/>
              <a:t>Config-1 </a:t>
            </a:r>
          </a:p>
          <a:p>
            <a:pPr lvl="1"/>
            <a:r>
              <a:rPr lang="en-US" dirty="0"/>
              <a:t>0 </a:t>
            </a:r>
            <a:r>
              <a:rPr lang="en-US" dirty="0" err="1"/>
              <a:t>Resnet</a:t>
            </a:r>
            <a:r>
              <a:rPr lang="en-US" dirty="0"/>
              <a:t> blocks </a:t>
            </a:r>
          </a:p>
          <a:p>
            <a:r>
              <a:rPr lang="en-US" dirty="0"/>
              <a:t>Config-2 </a:t>
            </a:r>
          </a:p>
          <a:p>
            <a:pPr lvl="1"/>
            <a:r>
              <a:rPr lang="en-US" dirty="0"/>
              <a:t>1 </a:t>
            </a:r>
            <a:r>
              <a:rPr lang="en-US" dirty="0" err="1"/>
              <a:t>Resnet</a:t>
            </a:r>
            <a:r>
              <a:rPr lang="en-US" dirty="0"/>
              <a:t> blocks </a:t>
            </a:r>
          </a:p>
          <a:p>
            <a:r>
              <a:rPr lang="en-US" dirty="0"/>
              <a:t>Config-3 </a:t>
            </a:r>
          </a:p>
          <a:p>
            <a:pPr lvl="1"/>
            <a:r>
              <a:rPr lang="en-US" dirty="0"/>
              <a:t>2 </a:t>
            </a:r>
            <a:r>
              <a:rPr lang="en-US" dirty="0" err="1"/>
              <a:t>Resnet</a:t>
            </a:r>
            <a:r>
              <a:rPr lang="en-US" dirty="0"/>
              <a:t> blocks 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 dirty="0"/>
              <a:t>Rowan University / College of Science and Mathematics / Department of Computer Science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9C91D9-AB68-DF4C-9289-EB6BE1EC3D4E}" type="slidenum">
              <a:rPr lang="en-US" smtClean="0"/>
              <a:t>15</a:t>
            </a:fld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21435" y="2871312"/>
            <a:ext cx="4993489" cy="29960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984276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Experimental Results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0321" y="1580873"/>
            <a:ext cx="10993519" cy="4906310"/>
          </a:xfrm>
        </p:spPr>
        <p:txBody>
          <a:bodyPr/>
          <a:lstStyle/>
          <a:p>
            <a:pPr marL="91440" indent="0">
              <a:buNone/>
            </a:pPr>
            <a:r>
              <a:rPr lang="en-US" dirty="0"/>
              <a:t>Compression with HQA.</a:t>
            </a:r>
          </a:p>
          <a:p>
            <a:r>
              <a:rPr lang="en-US" dirty="0"/>
              <a:t>The compression levels are calculated as in the formula yielded the following compression on different layers of model.</a:t>
            </a:r>
          </a:p>
          <a:p>
            <a:pPr marL="91440" indent="0">
              <a:buNone/>
            </a:pP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 dirty="0"/>
              <a:t>Rowan University / College of Science and Mathematics / Department of Computer Science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9C91D9-AB68-DF4C-9289-EB6BE1EC3D4E}" type="slidenum">
              <a:rPr lang="en-US" smtClean="0"/>
              <a:t>16</a:t>
            </a:fld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21272" y="2420760"/>
            <a:ext cx="4075623" cy="536438"/>
          </a:xfrm>
          <a:prstGeom prst="rect">
            <a:avLst/>
          </a:prstGeom>
        </p:spPr>
      </p:pic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40481322"/>
              </p:ext>
            </p:extLst>
          </p:nvPr>
        </p:nvGraphicFramePr>
        <p:xfrm>
          <a:off x="681038" y="3180397"/>
          <a:ext cx="9613900" cy="2468880"/>
        </p:xfrm>
        <a:graphic>
          <a:graphicData uri="http://schemas.openxmlformats.org/drawingml/2006/table">
            <a:tbl>
              <a:tblPr/>
              <a:tblGrid>
                <a:gridCol w="2403475">
                  <a:extLst>
                    <a:ext uri="{9D8B030D-6E8A-4147-A177-3AD203B41FA5}">
                      <a16:colId xmlns:a16="http://schemas.microsoft.com/office/drawing/2014/main" val="842333015"/>
                    </a:ext>
                  </a:extLst>
                </a:gridCol>
                <a:gridCol w="2403475">
                  <a:extLst>
                    <a:ext uri="{9D8B030D-6E8A-4147-A177-3AD203B41FA5}">
                      <a16:colId xmlns:a16="http://schemas.microsoft.com/office/drawing/2014/main" val="2109656444"/>
                    </a:ext>
                  </a:extLst>
                </a:gridCol>
                <a:gridCol w="2403475">
                  <a:extLst>
                    <a:ext uri="{9D8B030D-6E8A-4147-A177-3AD203B41FA5}">
                      <a16:colId xmlns:a16="http://schemas.microsoft.com/office/drawing/2014/main" val="4169676594"/>
                    </a:ext>
                  </a:extLst>
                </a:gridCol>
                <a:gridCol w="2403475">
                  <a:extLst>
                    <a:ext uri="{9D8B030D-6E8A-4147-A177-3AD203B41FA5}">
                      <a16:colId xmlns:a16="http://schemas.microsoft.com/office/drawing/2014/main" val="1541285626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IN" dirty="0">
                          <a:solidFill>
                            <a:srgbClr val="59280F"/>
                          </a:solidFill>
                        </a:rPr>
                        <a:t>Layer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AC907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IN" dirty="0">
                          <a:solidFill>
                            <a:srgbClr val="59280F"/>
                          </a:solidFill>
                        </a:rPr>
                        <a:t>Input Dimensions (x or </a:t>
                      </a:r>
                      <a:r>
                        <a:rPr lang="en-IN" dirty="0" err="1">
                          <a:solidFill>
                            <a:srgbClr val="59280F"/>
                          </a:solidFill>
                        </a:rPr>
                        <a:t>z</a:t>
                      </a:r>
                      <a:r>
                        <a:rPr lang="en-IN" baseline="-25000" dirty="0" err="1">
                          <a:solidFill>
                            <a:srgbClr val="59280F"/>
                          </a:solidFill>
                        </a:rPr>
                        <a:t>e</a:t>
                      </a:r>
                      <a:r>
                        <a:rPr lang="en-IN" dirty="0">
                          <a:solidFill>
                            <a:srgbClr val="59280F"/>
                          </a:solidFill>
                        </a:rPr>
                        <a:t>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AC907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IN" dirty="0">
                          <a:solidFill>
                            <a:srgbClr val="59280F"/>
                          </a:solidFill>
                        </a:rPr>
                        <a:t>Output Dimensions (</a:t>
                      </a:r>
                      <a:r>
                        <a:rPr lang="en-IN" dirty="0" err="1">
                          <a:solidFill>
                            <a:srgbClr val="59280F"/>
                          </a:solidFill>
                        </a:rPr>
                        <a:t>z</a:t>
                      </a:r>
                      <a:r>
                        <a:rPr lang="en-IN" baseline="-25000" dirty="0" err="1">
                          <a:solidFill>
                            <a:srgbClr val="59280F"/>
                          </a:solidFill>
                        </a:rPr>
                        <a:t>e</a:t>
                      </a:r>
                      <a:r>
                        <a:rPr lang="en-IN" dirty="0">
                          <a:solidFill>
                            <a:srgbClr val="59280F"/>
                          </a:solidFill>
                        </a:rPr>
                        <a:t>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AC907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IN" dirty="0">
                          <a:solidFill>
                            <a:srgbClr val="59280F"/>
                          </a:solidFill>
                        </a:rPr>
                        <a:t>Compression Ratio (</a:t>
                      </a:r>
                      <a:r>
                        <a:rPr lang="en-IN" dirty="0" err="1">
                          <a:solidFill>
                            <a:srgbClr val="59280F"/>
                          </a:solidFill>
                        </a:rPr>
                        <a:t>CR</a:t>
                      </a:r>
                      <a:r>
                        <a:rPr lang="en-IN" baseline="-25000" dirty="0" err="1">
                          <a:solidFill>
                            <a:srgbClr val="59280F"/>
                          </a:solidFill>
                        </a:rPr>
                        <a:t>i</a:t>
                      </a:r>
                      <a:r>
                        <a:rPr lang="en-IN" dirty="0">
                          <a:solidFill>
                            <a:srgbClr val="59280F"/>
                          </a:solidFill>
                        </a:rPr>
                        <a:t>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AC90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30011782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IN">
                          <a:solidFill>
                            <a:srgbClr val="59280F"/>
                          </a:solidFill>
                        </a:rPr>
                        <a:t>L0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AC907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IN">
                          <a:solidFill>
                            <a:srgbClr val="59280F"/>
                          </a:solidFill>
                        </a:rPr>
                        <a:t>2 × 1024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AC907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IN">
                          <a:solidFill>
                            <a:srgbClr val="59280F"/>
                          </a:solidFill>
                        </a:rPr>
                        <a:t>64 × 512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AC907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IN">
                          <a:solidFill>
                            <a:srgbClr val="59280F"/>
                          </a:solidFill>
                        </a:rPr>
                        <a:t>1.37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AC90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85832237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IN">
                          <a:solidFill>
                            <a:srgbClr val="59280F"/>
                          </a:solidFill>
                        </a:rPr>
                        <a:t>L1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AC907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IN" dirty="0">
                          <a:solidFill>
                            <a:srgbClr val="59280F"/>
                          </a:solidFill>
                        </a:rPr>
                        <a:t>64 × 512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AC907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IN">
                          <a:solidFill>
                            <a:srgbClr val="59280F"/>
                          </a:solidFill>
                        </a:rPr>
                        <a:t>64 × 256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AC907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IN">
                          <a:solidFill>
                            <a:srgbClr val="59280F"/>
                          </a:solidFill>
                        </a:rPr>
                        <a:t>2.74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AC90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18010757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IN">
                          <a:solidFill>
                            <a:srgbClr val="59280F"/>
                          </a:solidFill>
                        </a:rPr>
                        <a:t>L2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AC907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IN">
                          <a:solidFill>
                            <a:srgbClr val="59280F"/>
                          </a:solidFill>
                        </a:rPr>
                        <a:t>64 × 256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AC907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IN">
                          <a:solidFill>
                            <a:srgbClr val="59280F"/>
                          </a:solidFill>
                        </a:rPr>
                        <a:t>64 × 128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AC907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IN">
                          <a:solidFill>
                            <a:srgbClr val="59280F"/>
                          </a:solidFill>
                        </a:rPr>
                        <a:t>5.48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AC90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45329466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IN">
                          <a:solidFill>
                            <a:srgbClr val="59280F"/>
                          </a:solidFill>
                        </a:rPr>
                        <a:t>L3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AC907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IN">
                          <a:solidFill>
                            <a:srgbClr val="59280F"/>
                          </a:solidFill>
                        </a:rPr>
                        <a:t>64 × 128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AC907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IN">
                          <a:solidFill>
                            <a:srgbClr val="59280F"/>
                          </a:solidFill>
                        </a:rPr>
                        <a:t>64 × 64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AC907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IN">
                          <a:solidFill>
                            <a:srgbClr val="59280F"/>
                          </a:solidFill>
                        </a:rPr>
                        <a:t>10.96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AC90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31494079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IN">
                          <a:solidFill>
                            <a:srgbClr val="59280F"/>
                          </a:solidFill>
                        </a:rPr>
                        <a:t>L4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AC907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IN">
                          <a:solidFill>
                            <a:srgbClr val="59280F"/>
                          </a:solidFill>
                        </a:rPr>
                        <a:t>64 × 64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AC907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IN">
                          <a:solidFill>
                            <a:srgbClr val="59280F"/>
                          </a:solidFill>
                        </a:rPr>
                        <a:t>64 × 32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AC907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IN" dirty="0">
                          <a:solidFill>
                            <a:srgbClr val="59280F"/>
                          </a:solidFill>
                        </a:rPr>
                        <a:t>21.92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AC90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3159237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01564754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Experimental Results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0321" y="1580873"/>
            <a:ext cx="10993519" cy="4906310"/>
          </a:xfrm>
        </p:spPr>
        <p:txBody>
          <a:bodyPr/>
          <a:lstStyle/>
          <a:p>
            <a:pPr marL="91440" indent="0">
              <a:buNone/>
            </a:pPr>
            <a:r>
              <a:rPr lang="en-US" dirty="0"/>
              <a:t>Accuracy at different compression levels and codebook Dimension configurations.</a:t>
            </a:r>
          </a:p>
          <a:p>
            <a:pPr marL="91440" indent="0">
              <a:buNone/>
            </a:pPr>
            <a:endParaRPr lang="en-US" dirty="0"/>
          </a:p>
          <a:p>
            <a:pPr marL="91440" indent="0">
              <a:buNone/>
            </a:pPr>
            <a:endParaRPr lang="en-US" dirty="0"/>
          </a:p>
          <a:p>
            <a:pPr marL="91440" indent="0">
              <a:buNone/>
            </a:pP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 dirty="0"/>
              <a:t>Rowan University / College of Science and Mathematics / Department of Computer Science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9C91D9-AB68-DF4C-9289-EB6BE1EC3D4E}" type="slidenum">
              <a:rPr lang="en-US" smtClean="0"/>
              <a:t>17</a:t>
            </a:fld>
            <a:endParaRPr lang="en-US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160" y="2072345"/>
            <a:ext cx="11590020" cy="43462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767349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Experimental Results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 dirty="0"/>
              <a:t>Rowan University / College of Science and Mathematics / Department of Computer Science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9C91D9-AB68-DF4C-9289-EB6BE1EC3D4E}" type="slidenum">
              <a:rPr lang="en-US" smtClean="0"/>
              <a:t>18</a:t>
            </a:fld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57116" y="1616807"/>
            <a:ext cx="5359094" cy="4822121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2006" y="1382160"/>
            <a:ext cx="5627740" cy="5141588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2087880" y="1215117"/>
            <a:ext cx="3345180" cy="3727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Spectrograms</a:t>
            </a:r>
            <a:endParaRPr lang="en-IN" dirty="0">
              <a:solidFill>
                <a:schemeClr val="bg1"/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7920320" y="1215117"/>
            <a:ext cx="3345180" cy="3727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Constellations</a:t>
            </a:r>
            <a:endParaRPr lang="en-IN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9523638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Codebook Usage of Histograms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 dirty="0"/>
              <a:t>Rowan University / College of </a:t>
            </a:r>
            <a:r>
              <a:rPr lang="en-US" dirty="0" err="1"/>
              <a:t>Xxxxxxx</a:t>
            </a:r>
            <a:r>
              <a:rPr lang="en-US" dirty="0"/>
              <a:t> / Department of </a:t>
            </a:r>
            <a:r>
              <a:rPr lang="en-US" dirty="0" err="1"/>
              <a:t>Xxxxxxx</a:t>
            </a:r>
            <a:r>
              <a:rPr lang="en-US" dirty="0"/>
              <a:t> &amp; </a:t>
            </a:r>
            <a:r>
              <a:rPr lang="en-US" dirty="0" err="1"/>
              <a:t>Xxxxxx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9C91D9-AB68-DF4C-9289-EB6BE1EC3D4E}" type="slidenum">
              <a:rPr lang="en-US" smtClean="0"/>
              <a:t>19</a:t>
            </a:fld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60068" y="1321867"/>
            <a:ext cx="3827270" cy="2296362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32721"/>
            <a:ext cx="3873978" cy="2324387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87935" y="1332721"/>
            <a:ext cx="3873978" cy="2324387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657108"/>
            <a:ext cx="3873508" cy="2324105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2133" y="3608466"/>
            <a:ext cx="3889780" cy="2333868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13829" y="3591370"/>
            <a:ext cx="3873509" cy="23241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692340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Presentation Outline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Introduction</a:t>
            </a:r>
          </a:p>
          <a:p>
            <a:r>
              <a:rPr lang="en-US" dirty="0"/>
              <a:t>Related Work </a:t>
            </a:r>
          </a:p>
          <a:p>
            <a:r>
              <a:rPr lang="en-US" dirty="0"/>
              <a:t>Background</a:t>
            </a:r>
          </a:p>
          <a:p>
            <a:r>
              <a:rPr lang="en-US" dirty="0"/>
              <a:t>Methodologies</a:t>
            </a:r>
          </a:p>
          <a:p>
            <a:r>
              <a:rPr lang="en-US" dirty="0"/>
              <a:t>Experimental Results &amp; Discussions</a:t>
            </a:r>
          </a:p>
          <a:p>
            <a:r>
              <a:rPr lang="en-US" dirty="0"/>
              <a:t>Conclusions, Reflection, and Outlook</a:t>
            </a:r>
          </a:p>
          <a:p>
            <a:r>
              <a:rPr lang="en-US" dirty="0"/>
              <a:t>Reference </a:t>
            </a:r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 dirty="0"/>
              <a:t>Rowan University / College of Science and Mathematics / Department of Computer Science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9C91D9-AB68-DF4C-9289-EB6BE1EC3D4E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4159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Conclusions, Reflections, &amp; Outlooks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0322" y="2052000"/>
            <a:ext cx="8661798" cy="3083879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US" dirty="0"/>
              <a:t>Trade- off between </a:t>
            </a:r>
            <a:r>
              <a:rPr lang="en-US" dirty="0" smtClean="0"/>
              <a:t>compression ratio and </a:t>
            </a:r>
            <a:r>
              <a:rPr lang="en-US" dirty="0"/>
              <a:t>classification </a:t>
            </a:r>
            <a:r>
              <a:rPr lang="en-US" dirty="0" smtClean="0"/>
              <a:t>accuracy.</a:t>
            </a:r>
            <a:endParaRPr lang="en-US" dirty="0"/>
          </a:p>
          <a:p>
            <a:pPr>
              <a:lnSpc>
                <a:spcPct val="150000"/>
              </a:lnSpc>
            </a:pPr>
            <a:r>
              <a:rPr lang="en-US" dirty="0"/>
              <a:t>Aim is to compress beyond certain threshold.</a:t>
            </a:r>
          </a:p>
          <a:p>
            <a:pPr>
              <a:lnSpc>
                <a:spcPct val="150000"/>
              </a:lnSpc>
            </a:pPr>
            <a:r>
              <a:rPr lang="en-US" dirty="0"/>
              <a:t>Generate New signals.</a:t>
            </a:r>
          </a:p>
          <a:p>
            <a:pPr>
              <a:lnSpc>
                <a:spcPct val="150000"/>
              </a:lnSpc>
            </a:pPr>
            <a:r>
              <a:rPr lang="en-US" b="1" dirty="0"/>
              <a:t>Future Work</a:t>
            </a:r>
          </a:p>
          <a:p>
            <a:pPr lvl="1">
              <a:lnSpc>
                <a:spcPct val="150000"/>
              </a:lnSpc>
            </a:pPr>
            <a:r>
              <a:rPr lang="en-US" dirty="0"/>
              <a:t>De- Noising properties </a:t>
            </a:r>
            <a:r>
              <a:rPr lang="en-US" dirty="0" err="1"/>
              <a:t>autoencoders</a:t>
            </a:r>
            <a:r>
              <a:rPr lang="en-US" dirty="0"/>
              <a:t>.</a:t>
            </a:r>
          </a:p>
          <a:p>
            <a:pPr lvl="1">
              <a:lnSpc>
                <a:spcPct val="150000"/>
              </a:lnSpc>
            </a:pPr>
            <a:r>
              <a:rPr lang="en-US" dirty="0"/>
              <a:t>Effect of different Loss coefficients on different layers</a:t>
            </a:r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 dirty="0"/>
              <a:t>Rowan University / College of Science and Mathematics / Department of Computer Science</a:t>
            </a: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9C91D9-AB68-DF4C-9289-EB6BE1EC3D4E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629037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References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Van den Oord, A., </a:t>
            </a:r>
            <a:r>
              <a:rPr lang="en-IN" dirty="0" err="1"/>
              <a:t>Vinyals</a:t>
            </a:r>
            <a:r>
              <a:rPr lang="en-IN" dirty="0"/>
              <a:t>, O., &amp; </a:t>
            </a:r>
            <a:r>
              <a:rPr lang="en-IN" dirty="0" err="1"/>
              <a:t>Kavukcuoglu</a:t>
            </a:r>
            <a:r>
              <a:rPr lang="en-IN" dirty="0"/>
              <a:t>, K. (2017). Neural Discrete Representation Learning. </a:t>
            </a:r>
            <a:r>
              <a:rPr lang="en-IN" i="1" dirty="0"/>
              <a:t>Advances in Neural Information Processing Systems, 30</a:t>
            </a:r>
            <a:r>
              <a:rPr lang="en-IN" dirty="0"/>
              <a:t>, 6306-6315.</a:t>
            </a:r>
          </a:p>
          <a:p>
            <a:r>
              <a:rPr lang="en-IN" dirty="0"/>
              <a:t>Kondo, K., Tanaka, K., &amp; Hirai, H. (2020). Hierarchical Generative </a:t>
            </a:r>
            <a:r>
              <a:rPr lang="en-IN" dirty="0" err="1"/>
              <a:t>Modeling</a:t>
            </a:r>
            <a:r>
              <a:rPr lang="en-IN" dirty="0"/>
              <a:t> for Audio Synthesis. </a:t>
            </a:r>
            <a:r>
              <a:rPr lang="en-IN" i="1" dirty="0" err="1"/>
              <a:t>arXiv</a:t>
            </a:r>
            <a:r>
              <a:rPr lang="en-IN" i="1" dirty="0"/>
              <a:t> preprint arXiv:2012.11861</a:t>
            </a:r>
            <a:r>
              <a:rPr lang="en-IN" dirty="0"/>
              <a:t>.</a:t>
            </a:r>
          </a:p>
          <a:p>
            <a:r>
              <a:rPr lang="en-IN" dirty="0" err="1"/>
              <a:t>Razavi</a:t>
            </a:r>
            <a:r>
              <a:rPr lang="en-IN" dirty="0"/>
              <a:t>, A., Oord, A. V. D., &amp; </a:t>
            </a:r>
            <a:r>
              <a:rPr lang="en-IN" dirty="0" err="1"/>
              <a:t>Vinyals</a:t>
            </a:r>
            <a:r>
              <a:rPr lang="en-IN" dirty="0"/>
              <a:t>, O. (2019). Vector Quantized </a:t>
            </a:r>
            <a:r>
              <a:rPr lang="en-IN" dirty="0" err="1"/>
              <a:t>Variational</a:t>
            </a:r>
            <a:r>
              <a:rPr lang="en-IN" dirty="0"/>
              <a:t> </a:t>
            </a:r>
            <a:r>
              <a:rPr lang="en-IN" dirty="0" err="1"/>
              <a:t>Autoencoders</a:t>
            </a:r>
            <a:r>
              <a:rPr lang="en-IN" dirty="0"/>
              <a:t>. </a:t>
            </a:r>
            <a:r>
              <a:rPr lang="en-IN" i="1" dirty="0" err="1"/>
              <a:t>arXiv</a:t>
            </a:r>
            <a:r>
              <a:rPr lang="en-IN" i="1" dirty="0"/>
              <a:t> preprint arXiv:1905.10548</a:t>
            </a:r>
            <a:r>
              <a:rPr lang="en-IN" dirty="0"/>
              <a:t>.</a:t>
            </a:r>
          </a:p>
          <a:p>
            <a:r>
              <a:rPr lang="en-IN" dirty="0"/>
              <a:t>O'Shea, T., &amp; </a:t>
            </a:r>
            <a:r>
              <a:rPr lang="en-IN" dirty="0" err="1"/>
              <a:t>Hoydis</a:t>
            </a:r>
            <a:r>
              <a:rPr lang="en-IN" dirty="0"/>
              <a:t>, J. (2017). Deep Learning for Wireless Communications. </a:t>
            </a:r>
            <a:r>
              <a:rPr lang="en-IN" i="1" dirty="0"/>
              <a:t>IEEE Transactions on Signal Processing, 65(11)</a:t>
            </a:r>
            <a:r>
              <a:rPr lang="en-IN" dirty="0"/>
              <a:t>, 3551-3564.</a:t>
            </a:r>
          </a:p>
          <a:p>
            <a:r>
              <a:rPr lang="en-IN" dirty="0"/>
              <a:t>Ye, J., Zhang, Z., &amp; Xu, K. (2018). Deep Learning Based Signal Processing in Wireless Communications. </a:t>
            </a:r>
            <a:r>
              <a:rPr lang="en-IN" i="1" dirty="0"/>
              <a:t>IEEE Wireless Communications, 25(5)</a:t>
            </a:r>
            <a:r>
              <a:rPr lang="en-IN" dirty="0"/>
              <a:t>, 59-65.</a:t>
            </a:r>
          </a:p>
          <a:p>
            <a:r>
              <a:rPr lang="en-IN" dirty="0"/>
              <a:t>O'Shea, T., &amp; </a:t>
            </a:r>
            <a:r>
              <a:rPr lang="en-IN" dirty="0" err="1"/>
              <a:t>Hoydis</a:t>
            </a:r>
            <a:r>
              <a:rPr lang="en-IN" dirty="0"/>
              <a:t>, J. (2017). End-to-End Deep Learning for Physical Layer Communications. </a:t>
            </a:r>
            <a:r>
              <a:rPr lang="en-IN" i="1" dirty="0"/>
              <a:t>IEEE Journal on Selected Areas in Communications, 35(10)</a:t>
            </a:r>
            <a:r>
              <a:rPr lang="en-IN" dirty="0"/>
              <a:t>, 2403-2417.</a:t>
            </a:r>
          </a:p>
          <a:p>
            <a:r>
              <a:rPr lang="en-US" dirty="0"/>
              <a:t>Armani Rodriguez, Yagna Kaasaragadda, and </a:t>
            </a:r>
            <a:r>
              <a:rPr lang="en-US" dirty="0" err="1"/>
              <a:t>Silvija</a:t>
            </a:r>
            <a:r>
              <a:rPr lang="en-US" dirty="0"/>
              <a:t> </a:t>
            </a:r>
            <a:r>
              <a:rPr lang="en-US" dirty="0" err="1"/>
              <a:t>Kokalj-Filipovic</a:t>
            </a:r>
            <a:r>
              <a:rPr lang="en-US" dirty="0"/>
              <a:t>. Deep-learned compression for radio-frequency signal classification, 2024.</a:t>
            </a:r>
            <a:endParaRPr lang="en-IN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 dirty="0"/>
              <a:t>Rowan University / College of Science and Mathematics / Department of Computer Science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9C91D9-AB68-DF4C-9289-EB6BE1EC3D4E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485916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9C91D9-AB68-DF4C-9289-EB6BE1EC3D4E}" type="slidenum">
              <a:rPr lang="en-US" smtClean="0"/>
              <a:t>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 dirty="0"/>
              <a:t>Rowan University / College of Science and Mathematics / Department of Computer Science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2286000" y="2407920"/>
            <a:ext cx="741426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solidFill>
                  <a:schemeClr val="bg1"/>
                </a:solidFill>
              </a:rPr>
              <a:t>Questions?</a:t>
            </a:r>
            <a:endParaRPr lang="en-IN" sz="3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0580750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0319" y="1591200"/>
            <a:ext cx="10829321" cy="4895984"/>
          </a:xfrm>
        </p:spPr>
        <p:txBody>
          <a:bodyPr/>
          <a:lstStyle/>
          <a:p>
            <a:pPr marL="91440" indent="0">
              <a:buNone/>
            </a:pPr>
            <a:r>
              <a:rPr lang="en-US" dirty="0"/>
              <a:t>What ?</a:t>
            </a:r>
          </a:p>
          <a:p>
            <a:r>
              <a:rPr lang="en-US" dirty="0"/>
              <a:t>How efficiently can we compress an RF signal and learn the representation of those compressed signals in order to classify the signals efficiently. Even generate new signals.</a:t>
            </a:r>
          </a:p>
          <a:p>
            <a:r>
              <a:rPr lang="en-US" dirty="0"/>
              <a:t>Focus on the classification of the signals.</a:t>
            </a:r>
          </a:p>
          <a:p>
            <a:endParaRPr lang="en-US" dirty="0"/>
          </a:p>
          <a:p>
            <a:pPr marL="91440" indent="0">
              <a:buNone/>
            </a:pPr>
            <a:r>
              <a:rPr lang="en-US" dirty="0"/>
              <a:t>Why?</a:t>
            </a:r>
          </a:p>
          <a:p>
            <a:r>
              <a:rPr lang="en-US" dirty="0"/>
              <a:t>Almost every sensor or any IOT device generates RF signals and they are processed on the cloud, or stored on a remote server.</a:t>
            </a:r>
          </a:p>
          <a:p>
            <a:r>
              <a:rPr lang="en-US" dirty="0"/>
              <a:t>Send more data bits with the same bandwidth with efficient compression and reconstruction.</a:t>
            </a:r>
          </a:p>
          <a:p>
            <a:r>
              <a:rPr lang="en-US" dirty="0"/>
              <a:t>Classify the signals efficiently at the receiver’s end with less information.</a:t>
            </a:r>
          </a:p>
          <a:p>
            <a:endParaRPr lang="en-US" dirty="0"/>
          </a:p>
          <a:p>
            <a:pPr marL="91440" indent="0">
              <a:buNone/>
            </a:pPr>
            <a:r>
              <a:rPr lang="en-US" dirty="0"/>
              <a:t>How?</a:t>
            </a:r>
          </a:p>
          <a:p>
            <a:r>
              <a:rPr lang="en-US" dirty="0"/>
              <a:t>Using Hierarchical Quantized Auto Encoders (HQARF) for RF signals.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 dirty="0"/>
              <a:t>Rowan University / College of Science and Mathematics / Department of Computer Science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9C91D9-AB68-DF4C-9289-EB6BE1EC3D4E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968800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Related Work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Relevant work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0321" y="2052000"/>
            <a:ext cx="10900113" cy="4434125"/>
          </a:xfrm>
        </p:spPr>
        <p:txBody>
          <a:bodyPr>
            <a:normAutofit lnSpcReduction="10000"/>
          </a:bodyPr>
          <a:lstStyle/>
          <a:p>
            <a:r>
              <a:rPr lang="en-IN" b="1" dirty="0"/>
              <a:t>Hierarchical Quantized </a:t>
            </a:r>
            <a:r>
              <a:rPr lang="en-IN" b="1" dirty="0" err="1"/>
              <a:t>Autoencoders</a:t>
            </a:r>
            <a:r>
              <a:rPr lang="en-IN" b="1" dirty="0"/>
              <a:t> (HQA):</a:t>
            </a:r>
            <a:endParaRPr lang="en-IN" dirty="0"/>
          </a:p>
          <a:p>
            <a:r>
              <a:rPr lang="en-IN" dirty="0"/>
              <a:t>Van den Oord, A., </a:t>
            </a:r>
            <a:r>
              <a:rPr lang="en-IN" dirty="0" err="1"/>
              <a:t>Vinyals</a:t>
            </a:r>
            <a:r>
              <a:rPr lang="en-IN" dirty="0"/>
              <a:t>, O., &amp; </a:t>
            </a:r>
            <a:r>
              <a:rPr lang="en-IN" dirty="0" err="1"/>
              <a:t>Kavukcuoglu</a:t>
            </a:r>
            <a:r>
              <a:rPr lang="en-IN" dirty="0"/>
              <a:t>, K. (2017). Neural Discrete Representation Learning. </a:t>
            </a:r>
            <a:r>
              <a:rPr lang="en-IN" i="1" dirty="0"/>
              <a:t>Advances in Neural Information Processing Systems, 30</a:t>
            </a:r>
            <a:r>
              <a:rPr lang="en-IN" dirty="0"/>
              <a:t>, 6306-6315.</a:t>
            </a:r>
          </a:p>
          <a:p>
            <a:r>
              <a:rPr lang="en-IN" dirty="0"/>
              <a:t>Kondo, K., Tanaka, K., &amp; Hirai, H. (2020). Hierarchical Generative </a:t>
            </a:r>
            <a:r>
              <a:rPr lang="en-IN" dirty="0" err="1"/>
              <a:t>Modeling</a:t>
            </a:r>
            <a:r>
              <a:rPr lang="en-IN" dirty="0"/>
              <a:t> for Audio Synthesis. </a:t>
            </a:r>
            <a:r>
              <a:rPr lang="en-IN" i="1" dirty="0" err="1"/>
              <a:t>arXiv</a:t>
            </a:r>
            <a:r>
              <a:rPr lang="en-IN" i="1" dirty="0"/>
              <a:t> preprint arXiv:2012.11861</a:t>
            </a:r>
            <a:r>
              <a:rPr lang="en-IN" dirty="0"/>
              <a:t>.</a:t>
            </a:r>
          </a:p>
          <a:p>
            <a:r>
              <a:rPr lang="en-IN" dirty="0" err="1"/>
              <a:t>Razavi</a:t>
            </a:r>
            <a:r>
              <a:rPr lang="en-IN" dirty="0"/>
              <a:t>, A., Oord, A. V. D., &amp; </a:t>
            </a:r>
            <a:r>
              <a:rPr lang="en-IN" dirty="0" err="1"/>
              <a:t>Vinyals</a:t>
            </a:r>
            <a:r>
              <a:rPr lang="en-IN" dirty="0"/>
              <a:t>, O. (2019). Vector Quantized </a:t>
            </a:r>
            <a:r>
              <a:rPr lang="en-IN" dirty="0" err="1"/>
              <a:t>Variational</a:t>
            </a:r>
            <a:r>
              <a:rPr lang="en-IN" dirty="0"/>
              <a:t> </a:t>
            </a:r>
            <a:r>
              <a:rPr lang="en-IN" dirty="0" err="1"/>
              <a:t>Autoencoders</a:t>
            </a:r>
            <a:r>
              <a:rPr lang="en-IN" dirty="0"/>
              <a:t>. </a:t>
            </a:r>
            <a:r>
              <a:rPr lang="en-IN" i="1" dirty="0" err="1"/>
              <a:t>arXiv</a:t>
            </a:r>
            <a:r>
              <a:rPr lang="en-IN" i="1" dirty="0"/>
              <a:t> preprint arXiv:1905.10548</a:t>
            </a:r>
            <a:r>
              <a:rPr lang="en-IN" dirty="0"/>
              <a:t>.</a:t>
            </a:r>
          </a:p>
          <a:p>
            <a:r>
              <a:rPr lang="en-IN" b="1" dirty="0"/>
              <a:t>RF Signal Compression using Machine Learning:</a:t>
            </a:r>
            <a:endParaRPr lang="en-IN" dirty="0"/>
          </a:p>
          <a:p>
            <a:r>
              <a:rPr lang="en-IN" dirty="0"/>
              <a:t>O'Shea, T., &amp; </a:t>
            </a:r>
            <a:r>
              <a:rPr lang="en-IN" dirty="0" err="1"/>
              <a:t>Hoydis</a:t>
            </a:r>
            <a:r>
              <a:rPr lang="en-IN" dirty="0"/>
              <a:t>, J. (2017). Deep Learning for Wireless Communications. </a:t>
            </a:r>
            <a:r>
              <a:rPr lang="en-IN" i="1" dirty="0"/>
              <a:t>IEEE Transactions on Signal Processing, 65(11)</a:t>
            </a:r>
            <a:r>
              <a:rPr lang="en-IN" dirty="0"/>
              <a:t>, 3551-3564.</a:t>
            </a:r>
          </a:p>
          <a:p>
            <a:r>
              <a:rPr lang="en-IN" dirty="0"/>
              <a:t>Ye, J., Zhang, Z., &amp; Xu, K. (2018). Deep Learning Based Signal Processing in Wireless Communications. </a:t>
            </a:r>
            <a:r>
              <a:rPr lang="en-IN" i="1" dirty="0"/>
              <a:t>IEEE Wireless Communications, 25(5)</a:t>
            </a:r>
            <a:r>
              <a:rPr lang="en-IN" dirty="0"/>
              <a:t>, 59-65.</a:t>
            </a:r>
          </a:p>
          <a:p>
            <a:r>
              <a:rPr lang="en-IN" dirty="0"/>
              <a:t>O'Shea, T., &amp; </a:t>
            </a:r>
            <a:r>
              <a:rPr lang="en-IN" dirty="0" err="1"/>
              <a:t>Hoydis</a:t>
            </a:r>
            <a:r>
              <a:rPr lang="en-IN" dirty="0"/>
              <a:t>, J. (2017). End-to-End Deep Learning for Physical Layer Communications. </a:t>
            </a:r>
            <a:r>
              <a:rPr lang="en-IN" i="1" dirty="0"/>
              <a:t>IEEE Journal on Selected Areas in Communications, 35(10)</a:t>
            </a:r>
            <a:r>
              <a:rPr lang="en-IN" dirty="0"/>
              <a:t>, 2403-2417.</a:t>
            </a:r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 dirty="0"/>
              <a:t>Rowan University / College of Science and Mathematics / Department of Computer Science</a:t>
            </a: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9C91D9-AB68-DF4C-9289-EB6BE1EC3D4E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71639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Background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dirty="0"/>
                  <a:t>IQ Signals and Modulations.</a:t>
                </a:r>
              </a:p>
              <a:p>
                <a:r>
                  <a:rPr lang="en-US" dirty="0"/>
                  <a:t>I – In Phase component of an RF signal</a:t>
                </a:r>
              </a:p>
              <a:p>
                <a:r>
                  <a:rPr lang="en-US" dirty="0"/>
                  <a:t>Q – Quadrature or Out Phase component of an RF signal.</a:t>
                </a:r>
              </a:p>
              <a:p>
                <a:endParaRPr lang="en-US" dirty="0"/>
              </a:p>
              <a:p>
                <a:r>
                  <a:rPr lang="en-US" dirty="0"/>
                  <a:t>Using the IQ values any RF modulation can be represented as a sum of the both the Signal components.</a:t>
                </a:r>
              </a:p>
              <a:p>
                <a:r>
                  <a:rPr lang="en-IN" dirty="0"/>
                  <a:t>Modulated Carrier RF = I*cos(2*</a:t>
                </a:r>
                <a:r>
                  <a:rPr lang="el-GR" dirty="0"/>
                  <a:t>π</a:t>
                </a:r>
                <a:r>
                  <a:rPr lang="en-US" dirty="0"/>
                  <a:t>*</a:t>
                </a:r>
                <a:r>
                  <a:rPr lang="en-IN" dirty="0"/>
                  <a:t>f*t) + Q*sin(2*</a:t>
                </a:r>
                <a:r>
                  <a:rPr lang="el-GR" dirty="0"/>
                  <a:t>π</a:t>
                </a:r>
                <a:r>
                  <a:rPr lang="en-US" dirty="0"/>
                  <a:t>*</a:t>
                </a:r>
                <a:r>
                  <a:rPr lang="en-IN" dirty="0"/>
                  <a:t>f*t) </a:t>
                </a:r>
              </a:p>
              <a:p>
                <a:r>
                  <a:rPr lang="en-US" dirty="0"/>
                  <a:t>Complex form of RF signal</a:t>
                </a:r>
                <a14:m>
                  <m:oMath xmlns:m="http://schemas.openxmlformats.org/officeDocument/2006/math">
                    <m:r>
                      <a:rPr lang="en-US" b="0" i="0" smtClean="0">
                        <a:latin typeface="Cambria Math" panose="02040503050406030204" pitchFamily="18" charset="0"/>
                      </a:rPr>
                      <m:t> : </m:t>
                    </m:r>
                    <m:r>
                      <m:rPr>
                        <m:nor/>
                      </m:rPr>
                      <a:rPr lang="en-IN" i="1"/>
                      <m:t>Ae</m:t>
                    </m:r>
                    <m:r>
                      <m:rPr>
                        <m:nor/>
                      </m:rPr>
                      <a:rPr lang="en-IN" i="1" baseline="30000"/>
                      <m:t>i</m:t>
                    </m:r>
                    <m:r>
                      <m:rPr>
                        <m:nor/>
                      </m:rPr>
                      <a:rPr lang="el-GR" i="1" baseline="30000">
                        <a:sym typeface="Symbol" panose="05050102010706020507" pitchFamily="18" charset="2"/>
                      </a:rPr>
                      <m:t></m:t>
                    </m:r>
                    <m:r>
                      <m:rPr>
                        <m:nor/>
                      </m:rPr>
                      <a:rPr lang="el-GR"/>
                      <m:t>=</m:t>
                    </m:r>
                    <m:r>
                      <m:rPr>
                        <m:nor/>
                      </m:rPr>
                      <a:rPr lang="en-IN" i="1"/>
                      <m:t>A</m:t>
                    </m:r>
                    <m:r>
                      <m:rPr>
                        <m:nor/>
                      </m:rPr>
                      <a:rPr lang="en-US" b="0" i="1" smtClean="0"/>
                      <m:t> </m:t>
                    </m:r>
                    <m:r>
                      <m:rPr>
                        <m:nor/>
                      </m:rPr>
                      <a:rPr lang="en-IN"/>
                      <m:t>cos</m:t>
                    </m:r>
                    <m:r>
                      <m:rPr>
                        <m:nor/>
                      </m:rPr>
                      <a:rPr lang="el-GR" i="1">
                        <a:sym typeface="Symbol" panose="05050102010706020507" pitchFamily="18" charset="2"/>
                      </a:rPr>
                      <m:t></m:t>
                    </m:r>
                    <m:r>
                      <m:rPr>
                        <m:nor/>
                      </m:rPr>
                      <a:rPr lang="el-GR"/>
                      <m:t>+</m:t>
                    </m:r>
                    <m:r>
                      <m:rPr>
                        <m:nor/>
                      </m:rPr>
                      <a:rPr lang="en-IN" i="1"/>
                      <m:t>i</m:t>
                    </m:r>
                    <m:r>
                      <m:rPr>
                        <m:nor/>
                      </m:rPr>
                      <a:rPr lang="en-US" b="0" i="1" smtClean="0"/>
                      <m:t> </m:t>
                    </m:r>
                    <m:r>
                      <m:rPr>
                        <m:nor/>
                      </m:rPr>
                      <a:rPr lang="en-IN" i="1"/>
                      <m:t>A</m:t>
                    </m:r>
                    <m:r>
                      <m:rPr>
                        <m:nor/>
                      </m:rPr>
                      <a:rPr lang="en-US" b="0" i="1" smtClean="0"/>
                      <m:t> </m:t>
                    </m:r>
                    <m:r>
                      <m:rPr>
                        <m:nor/>
                      </m:rPr>
                      <a:rPr lang="en-IN"/>
                      <m:t>sin</m:t>
                    </m:r>
                    <m:r>
                      <m:rPr>
                        <m:nor/>
                      </m:rPr>
                      <a:rPr lang="el-GR" i="1">
                        <a:sym typeface="Symbol" panose="05050102010706020507" pitchFamily="18" charset="2"/>
                      </a:rPr>
                      <m:t></m:t>
                    </m:r>
                  </m:oMath>
                </a14:m>
                <a:endParaRPr lang="en-US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t="-111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Footer Placeholder 4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 dirty="0"/>
              <a:t>Rowan University / College of Science and Mathematics / Department of Computer Science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9C91D9-AB68-DF4C-9289-EB6BE1EC3D4E}" type="slidenum">
              <a:rPr lang="en-US" smtClean="0"/>
              <a:t>5</a:t>
            </a:fld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38260" y="1580873"/>
            <a:ext cx="3117879" cy="1407119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8942121" y="2987992"/>
            <a:ext cx="3117879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solidFill>
                  <a:srgbClr val="59280F"/>
                </a:solidFill>
              </a:rPr>
              <a:t>From https://en.wikipedia.org/wiki/In-phase_and_quadrature_components</a:t>
            </a:r>
            <a:endParaRPr lang="en-IN" sz="600" dirty="0">
              <a:solidFill>
                <a:srgbClr val="59280F"/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4740429" y="5960198"/>
            <a:ext cx="3117879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solidFill>
                  <a:srgbClr val="59280F"/>
                </a:solidFill>
              </a:rPr>
              <a:t>From https://www.tek.com/en/blog/quadrature-iq-signals-explained</a:t>
            </a:r>
            <a:endParaRPr lang="en-IN" sz="600" dirty="0">
              <a:solidFill>
                <a:srgbClr val="59280F"/>
              </a:solidFill>
            </a:endParaRPr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6315" y="4739919"/>
            <a:ext cx="3595045" cy="1145921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39716" y="4757895"/>
            <a:ext cx="3595045" cy="1109970"/>
          </a:xfrm>
          <a:prstGeom prst="rect">
            <a:avLst/>
          </a:prstGeom>
        </p:spPr>
      </p:pic>
      <p:sp>
        <p:nvSpPr>
          <p:cNvPr id="14" name="Left-Right Arrow 13"/>
          <p:cNvSpPr/>
          <p:nvPr/>
        </p:nvSpPr>
        <p:spPr>
          <a:xfrm>
            <a:off x="4636893" y="5261514"/>
            <a:ext cx="2949677" cy="102729"/>
          </a:xfrm>
          <a:prstGeom prst="left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5" name="TextBox 14"/>
          <p:cNvSpPr txBox="1"/>
          <p:nvPr/>
        </p:nvSpPr>
        <p:spPr>
          <a:xfrm>
            <a:off x="5750728" y="5107626"/>
            <a:ext cx="109728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rgbClr val="59280F"/>
                </a:solidFill>
              </a:rPr>
              <a:t>Radio Channel</a:t>
            </a:r>
            <a:endParaRPr lang="en-IN" sz="800" dirty="0">
              <a:solidFill>
                <a:srgbClr val="59280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1520453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Background </a:t>
            </a:r>
            <a:r>
              <a:rPr lang="en-US" sz="1800" dirty="0">
                <a:solidFill>
                  <a:srgbClr val="59280F"/>
                </a:solidFill>
              </a:rPr>
              <a:t>(Continued..)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0321" y="1580873"/>
            <a:ext cx="11200980" cy="4906310"/>
          </a:xfrm>
        </p:spPr>
        <p:txBody>
          <a:bodyPr/>
          <a:lstStyle/>
          <a:p>
            <a:r>
              <a:rPr lang="en-US" dirty="0"/>
              <a:t>Auto Encoders</a:t>
            </a:r>
          </a:p>
          <a:p>
            <a:r>
              <a:rPr lang="en-US" dirty="0"/>
              <a:t>Resnet blocks</a:t>
            </a:r>
          </a:p>
          <a:p>
            <a:endParaRPr lang="en-US" dirty="0"/>
          </a:p>
          <a:p>
            <a:r>
              <a:rPr lang="en-US" dirty="0"/>
              <a:t>F(x) = x+ Conv(x)</a:t>
            </a:r>
          </a:p>
          <a:p>
            <a:endParaRPr lang="en-US" dirty="0"/>
          </a:p>
          <a:p>
            <a:r>
              <a:rPr lang="en-US" dirty="0"/>
              <a:t>Hierarchical Quantized Auto Encoders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9C91D9-AB68-DF4C-9289-EB6BE1EC3D4E}" type="slidenum">
              <a:rPr lang="en-US" smtClean="0"/>
              <a:t>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 dirty="0"/>
              <a:t>Rowan University / College of Science and Mathematics / Department of Computer Science</a:t>
            </a:r>
          </a:p>
        </p:txBody>
      </p:sp>
      <p:grpSp>
        <p:nvGrpSpPr>
          <p:cNvPr id="15" name="Group 14"/>
          <p:cNvGrpSpPr/>
          <p:nvPr/>
        </p:nvGrpSpPr>
        <p:grpSpPr>
          <a:xfrm>
            <a:off x="5562060" y="1872810"/>
            <a:ext cx="2431236" cy="1294659"/>
            <a:chOff x="951624" y="2218156"/>
            <a:chExt cx="2610249" cy="1610524"/>
          </a:xfrm>
        </p:grpSpPr>
        <p:sp>
          <p:nvSpPr>
            <p:cNvPr id="7" name="Flowchart: Manual Operation 6"/>
            <p:cNvSpPr/>
            <p:nvPr/>
          </p:nvSpPr>
          <p:spPr>
            <a:xfrm rot="16200000">
              <a:off x="609462" y="2560318"/>
              <a:ext cx="1610524" cy="926199"/>
            </a:xfrm>
            <a:prstGeom prst="flowChartManualOperation">
              <a:avLst/>
            </a:prstGeom>
            <a:solidFill>
              <a:srgbClr val="00B0F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" rtlCol="0" anchor="ctr"/>
            <a:lstStyle/>
            <a:p>
              <a:pPr algn="ctr"/>
              <a:r>
                <a:rPr lang="en-US" sz="1400" dirty="0">
                  <a:solidFill>
                    <a:srgbClr val="59280F"/>
                  </a:solidFill>
                </a:rPr>
                <a:t>Encoder</a:t>
              </a:r>
              <a:endParaRPr lang="en-IN" sz="1400" dirty="0">
                <a:solidFill>
                  <a:srgbClr val="59280F"/>
                </a:solidFill>
              </a:endParaRPr>
            </a:p>
          </p:txBody>
        </p:sp>
        <p:sp>
          <p:nvSpPr>
            <p:cNvPr id="8" name="Flowchart: Manual Operation 7"/>
            <p:cNvSpPr/>
            <p:nvPr/>
          </p:nvSpPr>
          <p:spPr>
            <a:xfrm rot="5400000">
              <a:off x="2322928" y="2579487"/>
              <a:ext cx="1590031" cy="887858"/>
            </a:xfrm>
            <a:prstGeom prst="flowChartManualOperation">
              <a:avLst/>
            </a:prstGeom>
            <a:solidFill>
              <a:srgbClr val="00B0F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270" rtlCol="0" anchor="ctr"/>
            <a:lstStyle/>
            <a:p>
              <a:pPr algn="ctr"/>
              <a:r>
                <a:rPr lang="en-US" sz="1400" dirty="0">
                  <a:solidFill>
                    <a:srgbClr val="59280F"/>
                  </a:solidFill>
                </a:rPr>
                <a:t>Decoder</a:t>
              </a:r>
              <a:endParaRPr lang="en-IN" sz="1400" dirty="0">
                <a:solidFill>
                  <a:srgbClr val="59280F"/>
                </a:solidFill>
              </a:endParaRPr>
            </a:p>
          </p:txBody>
        </p:sp>
        <p:sp>
          <p:nvSpPr>
            <p:cNvPr id="9" name="Rounded Rectangle 8"/>
            <p:cNvSpPr/>
            <p:nvPr/>
          </p:nvSpPr>
          <p:spPr>
            <a:xfrm>
              <a:off x="2056306" y="2534020"/>
              <a:ext cx="439226" cy="978793"/>
            </a:xfrm>
            <a:prstGeom prst="roundRect">
              <a:avLst/>
            </a:prstGeom>
            <a:solidFill>
              <a:srgbClr val="00B0F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rtlCol="0" anchor="ctr"/>
            <a:lstStyle/>
            <a:p>
              <a:pPr algn="ctr"/>
              <a:r>
                <a:rPr lang="en-US" sz="1050" dirty="0" err="1">
                  <a:solidFill>
                    <a:srgbClr val="59280F"/>
                  </a:solidFill>
                </a:rPr>
                <a:t>Z</a:t>
              </a:r>
              <a:r>
                <a:rPr lang="en-US" sz="1050" baseline="-25000" dirty="0" err="1">
                  <a:solidFill>
                    <a:srgbClr val="59280F"/>
                  </a:solidFill>
                </a:rPr>
                <a:t>e</a:t>
              </a:r>
              <a:endParaRPr lang="en-IN" sz="1050" baseline="-25000" dirty="0">
                <a:solidFill>
                  <a:srgbClr val="59280F"/>
                </a:solidFill>
              </a:endParaRPr>
            </a:p>
          </p:txBody>
        </p:sp>
        <p:cxnSp>
          <p:nvCxnSpPr>
            <p:cNvPr id="11" name="Straight Arrow Connector 10"/>
            <p:cNvCxnSpPr>
              <a:cxnSpLocks/>
              <a:stCxn id="7" idx="2"/>
              <a:endCxn id="9" idx="1"/>
            </p:cNvCxnSpPr>
            <p:nvPr/>
          </p:nvCxnSpPr>
          <p:spPr>
            <a:xfrm>
              <a:off x="1877824" y="3023417"/>
              <a:ext cx="178481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Arrow Connector 12"/>
            <p:cNvCxnSpPr>
              <a:cxnSpLocks/>
              <a:stCxn id="9" idx="3"/>
              <a:endCxn id="8" idx="2"/>
            </p:cNvCxnSpPr>
            <p:nvPr/>
          </p:nvCxnSpPr>
          <p:spPr>
            <a:xfrm>
              <a:off x="2495533" y="3023417"/>
              <a:ext cx="178482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4" name="Text Placeholder 4"/>
          <p:cNvSpPr>
            <a:spLocks noGrp="1"/>
          </p:cNvSpPr>
          <p:nvPr>
            <p:ph type="body" sz="half" idx="13"/>
          </p:nvPr>
        </p:nvSpPr>
        <p:spPr>
          <a:xfrm>
            <a:off x="8402400" y="1580872"/>
            <a:ext cx="3789600" cy="3657600"/>
          </a:xfrm>
        </p:spPr>
        <p:txBody>
          <a:bodyPr/>
          <a:lstStyle/>
          <a:p>
            <a:r>
              <a:rPr lang="en-US" dirty="0"/>
              <a:t>Encoder: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Compresses the data into a latent space </a:t>
            </a:r>
            <a:r>
              <a:rPr lang="en-US" dirty="0" err="1"/>
              <a:t>Z</a:t>
            </a:r>
            <a:r>
              <a:rPr lang="en-US" baseline="-25000" dirty="0" err="1"/>
              <a:t>e</a:t>
            </a:r>
            <a:r>
              <a:rPr lang="en-US" dirty="0"/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Generally a series of convolution blocks</a:t>
            </a:r>
          </a:p>
          <a:p>
            <a:endParaRPr lang="en-US" baseline="-25000" dirty="0"/>
          </a:p>
          <a:p>
            <a:r>
              <a:rPr lang="en-US" dirty="0"/>
              <a:t>Decoder: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Takes the </a:t>
            </a:r>
            <a:r>
              <a:rPr lang="en-US" dirty="0" err="1"/>
              <a:t>Z</a:t>
            </a:r>
            <a:r>
              <a:rPr lang="en-US" baseline="-25000" dirty="0" err="1"/>
              <a:t>e</a:t>
            </a:r>
            <a:r>
              <a:rPr lang="en-US" baseline="-25000" dirty="0"/>
              <a:t> </a:t>
            </a:r>
            <a:r>
              <a:rPr lang="en-US" dirty="0"/>
              <a:t>as input and </a:t>
            </a:r>
            <a:r>
              <a:rPr lang="en-US" dirty="0" err="1"/>
              <a:t>upscales</a:t>
            </a:r>
            <a:r>
              <a:rPr lang="en-US" dirty="0"/>
              <a:t> it into the original input data.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Generally a series of </a:t>
            </a:r>
            <a:r>
              <a:rPr lang="en-US" dirty="0" err="1"/>
              <a:t>DeConv</a:t>
            </a:r>
            <a:r>
              <a:rPr lang="en-US" dirty="0"/>
              <a:t> or Transpose Convolution layers.</a:t>
            </a:r>
          </a:p>
          <a:p>
            <a:endParaRPr lang="en-US" baseline="-25000" dirty="0"/>
          </a:p>
          <a:p>
            <a:endParaRPr lang="en-US" baseline="-25000" dirty="0"/>
          </a:p>
          <a:p>
            <a:endParaRPr lang="en-IN" dirty="0"/>
          </a:p>
        </p:txBody>
      </p:sp>
      <p:pic>
        <p:nvPicPr>
          <p:cNvPr id="126" name="Picture 12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8384" y="3810758"/>
            <a:ext cx="6644689" cy="2532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26394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Background </a:t>
            </a:r>
            <a:r>
              <a:rPr lang="en-US" sz="1800" dirty="0">
                <a:solidFill>
                  <a:srgbClr val="59280F"/>
                </a:solidFill>
              </a:rPr>
              <a:t>(Continued..)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Vector Quantization</a:t>
            </a:r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9C91D9-AB68-DF4C-9289-EB6BE1EC3D4E}" type="slidenum">
              <a:rPr lang="en-US" smtClean="0"/>
              <a:t>7</a:t>
            </a:fld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half" idx="13"/>
          </p:nvPr>
        </p:nvSpPr>
        <p:spPr>
          <a:xfrm>
            <a:off x="5140885" y="1758203"/>
            <a:ext cx="7051115" cy="4513057"/>
          </a:xfrm>
        </p:spPr>
        <p:txBody>
          <a:bodyPr>
            <a:no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Learn a set of vectors representing the entire input dataset or entire feature set of input dataset.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 err="1">
                <a:solidFill>
                  <a:schemeClr val="bg2"/>
                </a:solidFill>
              </a:rPr>
              <a:t>Z</a:t>
            </a:r>
            <a:r>
              <a:rPr lang="en-US" baseline="-25000" dirty="0" err="1">
                <a:solidFill>
                  <a:schemeClr val="bg2"/>
                </a:solidFill>
              </a:rPr>
              <a:t>q</a:t>
            </a:r>
            <a:r>
              <a:rPr lang="en-US" dirty="0">
                <a:solidFill>
                  <a:schemeClr val="bg2"/>
                </a:solidFill>
              </a:rPr>
              <a:t> is the quantized vector.</a:t>
            </a:r>
            <a:endParaRPr lang="en-IN" baseline="-25000" dirty="0">
              <a:solidFill>
                <a:schemeClr val="bg2"/>
              </a:solidFill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 err="1">
                <a:solidFill>
                  <a:schemeClr val="bg2"/>
                </a:solidFill>
              </a:rPr>
              <a:t>Z</a:t>
            </a:r>
            <a:r>
              <a:rPr lang="en-US" baseline="-25000" dirty="0" err="1">
                <a:solidFill>
                  <a:schemeClr val="bg2"/>
                </a:solidFill>
              </a:rPr>
              <a:t>e</a:t>
            </a:r>
            <a:r>
              <a:rPr lang="en-US" dirty="0">
                <a:solidFill>
                  <a:schemeClr val="bg2"/>
                </a:solidFill>
              </a:rPr>
              <a:t> is the input vector.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2"/>
                </a:solidFill>
              </a:rPr>
              <a:t>Each the point in the codebook is called a codeword. Each codeword is a learnable parameter.</a:t>
            </a:r>
            <a:endParaRPr lang="en-US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Pick the </a:t>
            </a:r>
            <a:r>
              <a:rPr lang="en-US" dirty="0" err="1"/>
              <a:t>Z</a:t>
            </a:r>
            <a:r>
              <a:rPr lang="en-US" baseline="-25000" dirty="0" err="1"/>
              <a:t>q</a:t>
            </a:r>
            <a:r>
              <a:rPr lang="en-US" dirty="0"/>
              <a:t> from the codebook that is closest to the </a:t>
            </a:r>
            <a:r>
              <a:rPr lang="en-US" dirty="0" err="1"/>
              <a:t>Z</a:t>
            </a:r>
            <a:r>
              <a:rPr lang="en-US" baseline="-25000" dirty="0" err="1"/>
              <a:t>e</a:t>
            </a:r>
            <a:r>
              <a:rPr lang="en-US" dirty="0"/>
              <a:t>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Quantization error is usually the distance between the input vector and the quantized vector.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The distance metric is generally Euclidian distance.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IN" sz="1200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 dirty="0"/>
              <a:t>Rowan University / College of Science and Mathematics / Department of Computer Science</a:t>
            </a:r>
          </a:p>
        </p:txBody>
      </p:sp>
      <p:sp>
        <p:nvSpPr>
          <p:cNvPr id="7" name="Rounded Rectangle 6"/>
          <p:cNvSpPr/>
          <p:nvPr/>
        </p:nvSpPr>
        <p:spPr>
          <a:xfrm>
            <a:off x="746974" y="2105696"/>
            <a:ext cx="3670479" cy="322615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8" name="Oval 7"/>
          <p:cNvSpPr/>
          <p:nvPr/>
        </p:nvSpPr>
        <p:spPr>
          <a:xfrm>
            <a:off x="1217054" y="2451112"/>
            <a:ext cx="173864" cy="156860"/>
          </a:xfrm>
          <a:prstGeom prst="ellipse">
            <a:avLst/>
          </a:prstGeom>
          <a:solidFill>
            <a:schemeClr val="accent3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9" name="Oval 8"/>
          <p:cNvSpPr/>
          <p:nvPr/>
        </p:nvSpPr>
        <p:spPr>
          <a:xfrm>
            <a:off x="1303986" y="2760372"/>
            <a:ext cx="173864" cy="156860"/>
          </a:xfrm>
          <a:prstGeom prst="ellipse">
            <a:avLst/>
          </a:prstGeom>
          <a:solidFill>
            <a:schemeClr val="accent3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0" name="Oval 9"/>
          <p:cNvSpPr/>
          <p:nvPr/>
        </p:nvSpPr>
        <p:spPr>
          <a:xfrm>
            <a:off x="1774066" y="2603512"/>
            <a:ext cx="173864" cy="156860"/>
          </a:xfrm>
          <a:prstGeom prst="ellipse">
            <a:avLst/>
          </a:prstGeom>
          <a:solidFill>
            <a:schemeClr val="accent3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1" name="Oval 10"/>
          <p:cNvSpPr/>
          <p:nvPr/>
        </p:nvSpPr>
        <p:spPr>
          <a:xfrm>
            <a:off x="1690355" y="3609502"/>
            <a:ext cx="173864" cy="156860"/>
          </a:xfrm>
          <a:prstGeom prst="ellipse">
            <a:avLst/>
          </a:prstGeom>
          <a:solidFill>
            <a:schemeClr val="accent3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2" name="Oval 11"/>
          <p:cNvSpPr/>
          <p:nvPr/>
        </p:nvSpPr>
        <p:spPr>
          <a:xfrm>
            <a:off x="2572555" y="3521329"/>
            <a:ext cx="173864" cy="156860"/>
          </a:xfrm>
          <a:prstGeom prst="ellipse">
            <a:avLst/>
          </a:prstGeom>
          <a:solidFill>
            <a:schemeClr val="accent3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3" name="Oval 12"/>
          <p:cNvSpPr/>
          <p:nvPr/>
        </p:nvSpPr>
        <p:spPr>
          <a:xfrm>
            <a:off x="3076440" y="2617548"/>
            <a:ext cx="173864" cy="156860"/>
          </a:xfrm>
          <a:prstGeom prst="ellipse">
            <a:avLst/>
          </a:prstGeom>
          <a:solidFill>
            <a:schemeClr val="accent3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4" name="Oval 13"/>
          <p:cNvSpPr/>
          <p:nvPr/>
        </p:nvSpPr>
        <p:spPr>
          <a:xfrm>
            <a:off x="2418007" y="4124582"/>
            <a:ext cx="173864" cy="156860"/>
          </a:xfrm>
          <a:prstGeom prst="ellipse">
            <a:avLst/>
          </a:prstGeom>
          <a:solidFill>
            <a:schemeClr val="accent3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5" name="Oval 14"/>
          <p:cNvSpPr/>
          <p:nvPr/>
        </p:nvSpPr>
        <p:spPr>
          <a:xfrm>
            <a:off x="2756077" y="3150864"/>
            <a:ext cx="173864" cy="156860"/>
          </a:xfrm>
          <a:prstGeom prst="ellipse">
            <a:avLst/>
          </a:prstGeom>
          <a:solidFill>
            <a:schemeClr val="accent3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6" name="Oval 15"/>
          <p:cNvSpPr/>
          <p:nvPr/>
        </p:nvSpPr>
        <p:spPr>
          <a:xfrm>
            <a:off x="1218665" y="3778254"/>
            <a:ext cx="173864" cy="156860"/>
          </a:xfrm>
          <a:prstGeom prst="ellipse">
            <a:avLst/>
          </a:prstGeom>
          <a:solidFill>
            <a:schemeClr val="accent3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7" name="Oval 16"/>
          <p:cNvSpPr/>
          <p:nvPr/>
        </p:nvSpPr>
        <p:spPr>
          <a:xfrm>
            <a:off x="2743200" y="2364618"/>
            <a:ext cx="173864" cy="156860"/>
          </a:xfrm>
          <a:prstGeom prst="ellipse">
            <a:avLst/>
          </a:prstGeom>
          <a:solidFill>
            <a:schemeClr val="accent3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8" name="Oval 17"/>
          <p:cNvSpPr/>
          <p:nvPr/>
        </p:nvSpPr>
        <p:spPr>
          <a:xfrm>
            <a:off x="3250304" y="4225467"/>
            <a:ext cx="173864" cy="156860"/>
          </a:xfrm>
          <a:prstGeom prst="ellipse">
            <a:avLst/>
          </a:prstGeom>
          <a:solidFill>
            <a:schemeClr val="accent3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9" name="Oval 18"/>
          <p:cNvSpPr/>
          <p:nvPr/>
        </p:nvSpPr>
        <p:spPr>
          <a:xfrm>
            <a:off x="1603423" y="4404782"/>
            <a:ext cx="173864" cy="156860"/>
          </a:xfrm>
          <a:prstGeom prst="ellipse">
            <a:avLst/>
          </a:prstGeom>
          <a:solidFill>
            <a:schemeClr val="accent3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0" name="Oval 19"/>
          <p:cNvSpPr/>
          <p:nvPr/>
        </p:nvSpPr>
        <p:spPr>
          <a:xfrm>
            <a:off x="2109989" y="3150864"/>
            <a:ext cx="173864" cy="156860"/>
          </a:xfrm>
          <a:prstGeom prst="ellipse">
            <a:avLst/>
          </a:prstGeom>
          <a:solidFill>
            <a:schemeClr val="accent3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1" name="Oval 20"/>
          <p:cNvSpPr/>
          <p:nvPr/>
        </p:nvSpPr>
        <p:spPr>
          <a:xfrm>
            <a:off x="3913031" y="3856684"/>
            <a:ext cx="173864" cy="156860"/>
          </a:xfrm>
          <a:prstGeom prst="ellipse">
            <a:avLst/>
          </a:prstGeom>
          <a:solidFill>
            <a:schemeClr val="accent3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2" name="Oval 21"/>
          <p:cNvSpPr/>
          <p:nvPr/>
        </p:nvSpPr>
        <p:spPr>
          <a:xfrm>
            <a:off x="2485623" y="4802962"/>
            <a:ext cx="173864" cy="156860"/>
          </a:xfrm>
          <a:prstGeom prst="ellipse">
            <a:avLst/>
          </a:prstGeom>
          <a:solidFill>
            <a:schemeClr val="accent3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3" name="Oval 22"/>
          <p:cNvSpPr/>
          <p:nvPr/>
        </p:nvSpPr>
        <p:spPr>
          <a:xfrm>
            <a:off x="3402165" y="3243741"/>
            <a:ext cx="173864" cy="156860"/>
          </a:xfrm>
          <a:prstGeom prst="ellipse">
            <a:avLst/>
          </a:prstGeom>
          <a:solidFill>
            <a:schemeClr val="accent3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4" name="Oval 23"/>
          <p:cNvSpPr/>
          <p:nvPr/>
        </p:nvSpPr>
        <p:spPr>
          <a:xfrm>
            <a:off x="3315233" y="3806196"/>
            <a:ext cx="173864" cy="156860"/>
          </a:xfrm>
          <a:prstGeom prst="ellipse">
            <a:avLst/>
          </a:prstGeom>
          <a:solidFill>
            <a:schemeClr val="accent3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5" name="Oval 24"/>
          <p:cNvSpPr/>
          <p:nvPr/>
        </p:nvSpPr>
        <p:spPr>
          <a:xfrm>
            <a:off x="2059473" y="3963056"/>
            <a:ext cx="201770" cy="194172"/>
          </a:xfrm>
          <a:prstGeom prst="ellipse">
            <a:avLst/>
          </a:prstGeom>
          <a:solidFill>
            <a:schemeClr val="accent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sz="200" baseline="-25000" dirty="0">
              <a:solidFill>
                <a:schemeClr val="bg2"/>
              </a:solidFill>
            </a:endParaRPr>
          </a:p>
        </p:txBody>
      </p:sp>
      <p:cxnSp>
        <p:nvCxnSpPr>
          <p:cNvPr id="27" name="Straight Arrow Connector 26"/>
          <p:cNvCxnSpPr>
            <a:stCxn id="25" idx="1"/>
            <a:endCxn id="11" idx="5"/>
          </p:cNvCxnSpPr>
          <p:nvPr/>
        </p:nvCxnSpPr>
        <p:spPr>
          <a:xfrm flipH="1" flipV="1">
            <a:off x="1838757" y="3743390"/>
            <a:ext cx="250265" cy="24810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2" name="Straight Arrow Connector 31"/>
          <p:cNvCxnSpPr>
            <a:stCxn id="25" idx="6"/>
            <a:endCxn id="14" idx="1"/>
          </p:cNvCxnSpPr>
          <p:nvPr/>
        </p:nvCxnSpPr>
        <p:spPr>
          <a:xfrm>
            <a:off x="2261243" y="4060142"/>
            <a:ext cx="182226" cy="8741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4" name="Straight Arrow Connector 33"/>
          <p:cNvCxnSpPr>
            <a:stCxn id="25" idx="7"/>
            <a:endCxn id="12" idx="2"/>
          </p:cNvCxnSpPr>
          <p:nvPr/>
        </p:nvCxnSpPr>
        <p:spPr>
          <a:xfrm flipV="1">
            <a:off x="2231694" y="3599759"/>
            <a:ext cx="340861" cy="39173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6" name="Straight Arrow Connector 35"/>
          <p:cNvCxnSpPr>
            <a:stCxn id="25" idx="3"/>
            <a:endCxn id="19" idx="7"/>
          </p:cNvCxnSpPr>
          <p:nvPr/>
        </p:nvCxnSpPr>
        <p:spPr>
          <a:xfrm flipH="1">
            <a:off x="1751825" y="4128792"/>
            <a:ext cx="337197" cy="29896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7" name="Oval 36"/>
          <p:cNvSpPr/>
          <p:nvPr/>
        </p:nvSpPr>
        <p:spPr>
          <a:xfrm>
            <a:off x="1275440" y="5484253"/>
            <a:ext cx="173864" cy="156860"/>
          </a:xfrm>
          <a:prstGeom prst="ellipse">
            <a:avLst/>
          </a:prstGeom>
          <a:solidFill>
            <a:schemeClr val="accent3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38" name="Oval 37"/>
          <p:cNvSpPr/>
          <p:nvPr/>
        </p:nvSpPr>
        <p:spPr>
          <a:xfrm>
            <a:off x="1251330" y="5738964"/>
            <a:ext cx="201770" cy="194172"/>
          </a:xfrm>
          <a:prstGeom prst="ellipse">
            <a:avLst/>
          </a:prstGeom>
          <a:solidFill>
            <a:schemeClr val="accent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sz="200" baseline="-25000" dirty="0">
              <a:solidFill>
                <a:schemeClr val="bg2"/>
              </a:solidFill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1457166" y="5424183"/>
            <a:ext cx="197260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err="1">
                <a:solidFill>
                  <a:schemeClr val="bg2"/>
                </a:solidFill>
              </a:rPr>
              <a:t>Z</a:t>
            </a:r>
            <a:r>
              <a:rPr lang="en-US" sz="1200" baseline="-25000" dirty="0" err="1">
                <a:solidFill>
                  <a:schemeClr val="bg2"/>
                </a:solidFill>
              </a:rPr>
              <a:t>q</a:t>
            </a:r>
            <a:endParaRPr lang="en-IN" sz="1200" baseline="-25000" dirty="0">
              <a:solidFill>
                <a:schemeClr val="bg2"/>
              </a:solidFill>
            </a:endParaRPr>
          </a:p>
        </p:txBody>
      </p:sp>
      <p:sp>
        <p:nvSpPr>
          <p:cNvPr id="40" name="TextBox 39"/>
          <p:cNvSpPr txBox="1"/>
          <p:nvPr/>
        </p:nvSpPr>
        <p:spPr>
          <a:xfrm>
            <a:off x="1465028" y="5681916"/>
            <a:ext cx="197260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err="1">
                <a:solidFill>
                  <a:schemeClr val="bg2"/>
                </a:solidFill>
              </a:rPr>
              <a:t>Z</a:t>
            </a:r>
            <a:r>
              <a:rPr lang="en-US" sz="1200" baseline="-25000" dirty="0" err="1">
                <a:solidFill>
                  <a:schemeClr val="bg2"/>
                </a:solidFill>
              </a:rPr>
              <a:t>e</a:t>
            </a:r>
            <a:endParaRPr lang="en-IN" sz="1200" baseline="-25000" dirty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6780356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Background </a:t>
            </a:r>
            <a:r>
              <a:rPr lang="en-US" sz="1800" dirty="0">
                <a:solidFill>
                  <a:srgbClr val="59280F"/>
                </a:solidFill>
              </a:rPr>
              <a:t>(Continued..)</a:t>
            </a:r>
            <a:endParaRPr lang="en-IN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dirty="0"/>
                  <a:t>Compression Ratio</a:t>
                </a:r>
              </a:p>
              <a:p>
                <a:endParaRPr lang="en-US" dirty="0"/>
              </a:p>
              <a:p>
                <a:endParaRPr lang="en-US" dirty="0"/>
              </a:p>
              <a:p>
                <a:r>
                  <a:rPr lang="en-US" sz="1600" dirty="0"/>
                  <a:t>H</a:t>
                </a:r>
                <a:r>
                  <a:rPr lang="en-US" sz="1600" baseline="-25000" dirty="0"/>
                  <a:t>N</a:t>
                </a:r>
                <a:r>
                  <a:rPr lang="en-US" sz="1600" dirty="0"/>
                  <a:t>(X): Gaussian entropy, approximated as 2.05 for a normal distribution with unit variance</a:t>
                </a:r>
              </a:p>
              <a:p>
                <a:r>
                  <a:rPr lang="en-US" sz="1600" dirty="0"/>
                  <a:t>p: Number of complex-valued samples in the original data point x.</a:t>
                </a:r>
              </a:p>
              <a:p>
                <a:r>
                  <a:rPr lang="en-US" sz="1600" dirty="0"/>
                  <a:t>d: Number of bits required to represent each codeword index.</a:t>
                </a:r>
              </a:p>
              <a:p>
                <a:r>
                  <a:rPr lang="en-US" sz="1600" dirty="0"/>
                  <a:t>If the codebook has 128 slots we have 128 </a:t>
                </a:r>
                <a:r>
                  <a:rPr lang="en-US" sz="1600" dirty="0" smtClean="0"/>
                  <a:t>I	</a:t>
                </a:r>
                <a:r>
                  <a:rPr lang="en-US" sz="1600" dirty="0" err="1" smtClean="0"/>
                  <a:t>ndices</a:t>
                </a:r>
                <a:r>
                  <a:rPr lang="en-US" sz="1600" dirty="0" smtClean="0"/>
                  <a:t> </a:t>
                </a:r>
                <a:r>
                  <a:rPr lang="en-US" sz="1600" dirty="0"/>
                  <a:t>which needs 7 bits to represent the codeword index. </a:t>
                </a:r>
                <a:endParaRPr lang="en-IN" sz="1600" dirty="0"/>
              </a:p>
              <a:p>
                <a:r>
                  <a:rPr lang="en-US" sz="1600" dirty="0"/>
                  <a:t>dim(z</a:t>
                </a:r>
                <a:r>
                  <a:rPr lang="en-US" sz="1600" baseline="-25000" dirty="0"/>
                  <a:t>e(</a:t>
                </a:r>
                <a:r>
                  <a:rPr lang="en-US" sz="1600" baseline="-25000" dirty="0" err="1"/>
                  <a:t>i</a:t>
                </a:r>
                <a:r>
                  <a:rPr lang="en-US" sz="1600" baseline="-25000" dirty="0"/>
                  <a:t>)</a:t>
                </a:r>
                <a:r>
                  <a:rPr lang="en-US" sz="1600" dirty="0"/>
                  <a:t>) is number of features of the latent vector which is equal to the number of dimensions of each codebook vector </a:t>
                </a:r>
                <a:r>
                  <a:rPr lang="en-US" sz="1600" dirty="0" err="1"/>
                  <a:t>z</a:t>
                </a:r>
                <a:r>
                  <a:rPr lang="en-US" sz="1600" baseline="-25000" dirty="0" err="1"/>
                  <a:t>q</a:t>
                </a:r>
                <a:r>
                  <a:rPr lang="en-US" sz="1600" dirty="0"/>
                  <a:t>.</a:t>
                </a:r>
              </a:p>
              <a:p>
                <a14:m>
                  <m:oMath xmlns:m="http://schemas.openxmlformats.org/officeDocument/2006/math">
                    <m:r>
                      <m:rPr>
                        <m:nor/>
                      </m:rPr>
                      <a:rPr lang="en-US" sz="1600" smtClean="0"/>
                      <m:t>ξ</m:t>
                    </m:r>
                    <m:r>
                      <m:rPr>
                        <m:nor/>
                      </m:rPr>
                      <a:rPr lang="en-US" sz="1600" smtClean="0"/>
                      <m:t>: </m:t>
                    </m:r>
                    <m:r>
                      <m:rPr>
                        <m:nor/>
                      </m:rPr>
                      <a:rPr lang="en-US" sz="1600" smtClean="0"/>
                      <m:t>A</m:t>
                    </m:r>
                    <m:r>
                      <m:rPr>
                        <m:nor/>
                      </m:rPr>
                      <a:rPr lang="en-US" sz="1600" smtClean="0"/>
                      <m:t> </m:t>
                    </m:r>
                    <m:r>
                      <m:rPr>
                        <m:nor/>
                      </m:rPr>
                      <a:rPr lang="en-US" sz="1600" smtClean="0"/>
                      <m:t>constant</m:t>
                    </m:r>
                    <m:r>
                      <m:rPr>
                        <m:nor/>
                      </m:rPr>
                      <a:rPr lang="en-US" sz="1600" smtClean="0"/>
                      <m:t> </m:t>
                    </m:r>
                    <m:r>
                      <m:rPr>
                        <m:nor/>
                      </m:rPr>
                      <a:rPr lang="en-US" sz="1600" smtClean="0"/>
                      <m:t>factor</m:t>
                    </m:r>
                    <m:r>
                      <m:rPr>
                        <m:nor/>
                      </m:rPr>
                      <a:rPr lang="en-US" sz="1600" smtClean="0"/>
                      <m:t> </m:t>
                    </m:r>
                    <m:r>
                      <m:rPr>
                        <m:nor/>
                      </m:rPr>
                      <a:rPr lang="en-US" sz="1600" smtClean="0"/>
                      <m:t>equal</m:t>
                    </m:r>
                    <m:r>
                      <m:rPr>
                        <m:nor/>
                      </m:rPr>
                      <a:rPr lang="en-US" sz="1600" smtClean="0"/>
                      <m:t> </m:t>
                    </m:r>
                    <m:r>
                      <m:rPr>
                        <m:nor/>
                      </m:rPr>
                      <a:rPr lang="en-US" sz="1600" smtClean="0"/>
                      <m:t>to</m:t>
                    </m:r>
                    <m:r>
                      <m:rPr>
                        <m:nor/>
                      </m:rPr>
                      <a:rPr lang="en-US" sz="1600" smtClean="0"/>
                      <m:t> 1.37, </m:t>
                    </m:r>
                    <m:r>
                      <m:rPr>
                        <m:nor/>
                      </m:rPr>
                      <a:rPr lang="en-US" sz="1600" smtClean="0"/>
                      <m:t>derived</m:t>
                    </m:r>
                    <m:r>
                      <m:rPr>
                        <m:nor/>
                      </m:rPr>
                      <a:rPr lang="en-US" sz="1600" smtClean="0"/>
                      <m:t> </m:t>
                    </m:r>
                    <m:r>
                      <m:rPr>
                        <m:nor/>
                      </m:rPr>
                      <a:rPr lang="en-US" sz="1600" smtClean="0"/>
                      <m:t>from</m:t>
                    </m:r>
                    <m:r>
                      <m:rPr>
                        <m:nor/>
                      </m:rPr>
                      <a:rPr lang="en-US" sz="1600" smtClean="0"/>
                      <m:t> </m:t>
                    </m:r>
                    <m:r>
                      <m:rPr>
                        <m:nor/>
                      </m:rPr>
                      <a:rPr lang="en-US" sz="1600" smtClean="0"/>
                      <m:t>the</m:t>
                    </m:r>
                    <m:r>
                      <m:rPr>
                        <m:nor/>
                      </m:rPr>
                      <a:rPr lang="en-US" sz="1600" smtClean="0"/>
                      <m:t> </m:t>
                    </m:r>
                    <m:r>
                      <m:rPr>
                        <m:nor/>
                      </m:rPr>
                      <a:rPr lang="en-US" sz="1600" smtClean="0"/>
                      <m:t>other</m:t>
                    </m:r>
                    <m:r>
                      <m:rPr>
                        <m:nor/>
                      </m:rPr>
                      <a:rPr lang="en-US" sz="1600" smtClean="0"/>
                      <m:t> </m:t>
                    </m:r>
                    <m:r>
                      <m:rPr>
                        <m:nor/>
                      </m:rPr>
                      <a:rPr lang="en-US" sz="1600" smtClean="0"/>
                      <m:t>terms</m:t>
                    </m:r>
                    <m:r>
                      <m:rPr>
                        <m:nor/>
                      </m:rPr>
                      <a:rPr lang="en-US" sz="1600" smtClean="0"/>
                      <m:t> </m:t>
                    </m:r>
                    <m:r>
                      <m:rPr>
                        <m:nor/>
                      </m:rPr>
                      <a:rPr lang="en-US" sz="1600" smtClean="0"/>
                      <m:t>in</m:t>
                    </m:r>
                    <m:r>
                      <m:rPr>
                        <m:nor/>
                      </m:rPr>
                      <a:rPr lang="en-US" sz="1600" smtClean="0"/>
                      <m:t> </m:t>
                    </m:r>
                    <m:r>
                      <m:rPr>
                        <m:nor/>
                      </m:rPr>
                      <a:rPr lang="en-US" sz="1600" smtClean="0"/>
                      <m:t>the</m:t>
                    </m:r>
                    <m:r>
                      <m:rPr>
                        <m:nor/>
                      </m:rPr>
                      <a:rPr lang="en-US" sz="1600" smtClean="0"/>
                      <m:t> </m:t>
                    </m:r>
                    <m:r>
                      <m:rPr>
                        <m:nor/>
                      </m:rPr>
                      <a:rPr lang="en-US" sz="1600" smtClean="0"/>
                      <m:t>formula</m:t>
                    </m:r>
                  </m:oMath>
                </a14:m>
                <a:r>
                  <a:rPr lang="en-US" sz="1600" dirty="0"/>
                  <a:t> using </a:t>
                </a:r>
                <a:r>
                  <a:rPr lang="en-US" sz="1600" dirty="0" err="1"/>
                  <a:t>z</a:t>
                </a:r>
                <a:r>
                  <a:rPr lang="en-US" sz="1600" baseline="-25000" dirty="0" err="1"/>
                  <a:t>q</a:t>
                </a:r>
                <a:r>
                  <a:rPr lang="en-US" sz="1600" baseline="-25000" dirty="0"/>
                  <a:t>  </a:t>
                </a:r>
                <a:r>
                  <a:rPr lang="en-US" sz="1600" dirty="0"/>
                  <a:t>dimensions as 64.</a:t>
                </a:r>
              </a:p>
              <a:p>
                <a:endParaRPr lang="en-US" sz="1600" dirty="0"/>
              </a:p>
            </p:txBody>
          </p:sp>
        </mc:Choice>
        <mc:Fallback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t="-1118" r="-948"/>
                </a:stretch>
              </a:blipFill>
            </p:spPr>
            <p:txBody>
              <a:bodyPr/>
              <a:lstStyle/>
              <a:p>
                <a:r>
                  <a:rPr lang="en-IN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9C91D9-AB68-DF4C-9289-EB6BE1EC3D4E}" type="slidenum">
              <a:rPr lang="en-US" smtClean="0"/>
              <a:t>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 dirty="0"/>
              <a:t>Rowan University / College of Science and Mathematics / Department of Computer Science</a:t>
            </a:r>
          </a:p>
        </p:txBody>
      </p:sp>
      <p:pic>
        <p:nvPicPr>
          <p:cNvPr id="28" name="Picture 2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45243" y="1962041"/>
            <a:ext cx="4075623" cy="5364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505408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Methodologies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 dirty="0"/>
              <a:t>Rowan University / College of Science and Mathematics / Department of Computer Science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9C91D9-AB68-DF4C-9289-EB6BE1EC3D4E}" type="slidenum">
              <a:rPr lang="en-US" smtClean="0"/>
              <a:t>9</a:t>
            </a:fld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1" name="Content Placeholder 10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dirty="0"/>
                  <a:t>Training the HQA.</a:t>
                </a:r>
              </a:p>
              <a:p>
                <a:pPr lvl="1"/>
                <a:r>
                  <a:rPr lang="en-US" dirty="0"/>
                  <a:t>First train the HAE</a:t>
                </a:r>
              </a:p>
              <a:p>
                <a:pPr lvl="1"/>
                <a:r>
                  <a:rPr lang="en-US" dirty="0"/>
                  <a:t>Transfer learn the HAE encoder and decoder weights to the HQA.</a:t>
                </a:r>
              </a:p>
              <a:p>
                <a:r>
                  <a:rPr lang="en-US" dirty="0"/>
                  <a:t>Evaluating HQA</a:t>
                </a:r>
              </a:p>
              <a:p>
                <a:pPr lvl="1"/>
                <a:r>
                  <a:rPr lang="en-US" dirty="0"/>
                  <a:t>Train a classifier for validating the reconstructions.</a:t>
                </a:r>
              </a:p>
              <a:p>
                <a:pPr lvl="1"/>
                <a:r>
                  <a:rPr lang="en-US" dirty="0"/>
                  <a:t>Evaluate the HAE and HQA reconstructions.</a:t>
                </a:r>
              </a:p>
              <a:p>
                <a:pPr lvl="1"/>
                <a:r>
                  <a:rPr lang="en-US" dirty="0"/>
                  <a:t>Plot the confusion matrices at each compression level.</a:t>
                </a:r>
              </a:p>
              <a:p>
                <a:r>
                  <a:rPr lang="en-US" dirty="0"/>
                  <a:t>Important Hyper parameters for a HAE.</a:t>
                </a:r>
              </a:p>
              <a:p>
                <a:pPr lvl="1"/>
                <a:r>
                  <a:rPr lang="en-US" dirty="0"/>
                  <a:t>Output feature dimension of </a:t>
                </a:r>
                <a:r>
                  <a:rPr lang="en-US" dirty="0" err="1"/>
                  <a:t>z</a:t>
                </a:r>
                <a:r>
                  <a:rPr lang="en-US" baseline="-25000" dirty="0" err="1"/>
                  <a:t>e</a:t>
                </a:r>
                <a:r>
                  <a:rPr lang="en-US" dirty="0"/>
                  <a:t>.</a:t>
                </a:r>
              </a:p>
              <a:p>
                <a:pPr lvl="1"/>
                <a:r>
                  <a:rPr lang="en-US" dirty="0"/>
                  <a:t>Number of </a:t>
                </a:r>
                <a:r>
                  <a:rPr lang="en-US" dirty="0" err="1"/>
                  <a:t>Resnet</a:t>
                </a:r>
                <a:r>
                  <a:rPr lang="en-US" dirty="0"/>
                  <a:t> blocks in the encoder and decoder.</a:t>
                </a:r>
              </a:p>
              <a:p>
                <a:pPr lvl="1"/>
                <a:r>
                  <a:rPr lang="en-US" dirty="0"/>
                  <a:t>Cosine loss coefficient.</a:t>
                </a:r>
              </a:p>
              <a:p>
                <a:r>
                  <a:rPr lang="en-US" dirty="0"/>
                  <a:t>HAE Loss function: </a:t>
                </a:r>
              </a:p>
              <a:p>
                <a:endParaRPr lang="en-US" dirty="0"/>
              </a:p>
              <a:p>
                <a:pPr marL="9144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𝐿</m:t>
                      </m:r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, </m:t>
                          </m:r>
                          <m:acc>
                            <m:accPr>
                              <m:chr m:val="̂"/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</m:acc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𝑀𝑆𝐸</m:t>
                      </m:r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acc>
                            <m:accPr>
                              <m:chr m:val="̂"/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</m:acc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𝐶𝑜𝑠𝐶𝑜𝑒𝑓𝑓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 ∗(1−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𝐶𝑜𝑠𝑆𝑖𝑚</m:t>
                      </m:r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acc>
                            <m:accPr>
                              <m:chr m:val="̂"/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</m:acc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)  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11" name="Content Placeholder 10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t="-1118"/>
                </a:stretch>
              </a:blipFill>
            </p:spPr>
            <p:txBody>
              <a:bodyPr/>
              <a:lstStyle/>
              <a:p>
                <a:r>
                  <a:rPr lang="en-IN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2" name="Picture 1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72622" y="2766055"/>
            <a:ext cx="4602487" cy="34518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5224710"/>
      </p:ext>
    </p:extLst>
  </p:cSld>
  <p:clrMapOvr>
    <a:masterClrMapping/>
  </p:clrMapOvr>
</p:sld>
</file>

<file path=ppt/theme/theme1.xml><?xml version="1.0" encoding="utf-8"?>
<a:theme xmlns:a="http://schemas.openxmlformats.org/drawingml/2006/main" name="Rowan Theme">
  <a:themeElements>
    <a:clrScheme name="Rowan Color Theme 3">
      <a:dk1>
        <a:srgbClr val="59280F"/>
      </a:dk1>
      <a:lt1>
        <a:srgbClr val="F1F2E3"/>
      </a:lt1>
      <a:dk2>
        <a:srgbClr val="59280F"/>
      </a:dk2>
      <a:lt2>
        <a:srgbClr val="F2E6C4"/>
      </a:lt2>
      <a:accent1>
        <a:srgbClr val="FFBF21"/>
      </a:accent1>
      <a:accent2>
        <a:srgbClr val="D4971F"/>
      </a:accent2>
      <a:accent3>
        <a:srgbClr val="DE7C0F"/>
      </a:accent3>
      <a:accent4>
        <a:srgbClr val="D2CCB3"/>
      </a:accent4>
      <a:accent5>
        <a:srgbClr val="88431E"/>
      </a:accent5>
      <a:accent6>
        <a:srgbClr val="AD7C59"/>
      </a:accent6>
      <a:hlink>
        <a:srgbClr val="0044C9"/>
      </a:hlink>
      <a:folHlink>
        <a:srgbClr val="000059"/>
      </a:folHlink>
    </a:clrScheme>
    <a:fontScheme name="Berlin">
      <a:maj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erli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0000"/>
                <a:lumMod val="11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6000"/>
                <a:shade val="100000"/>
                <a:hueMod val="270000"/>
                <a:satMod val="200000"/>
                <a:lumMod val="128000"/>
              </a:schemeClr>
            </a:gs>
            <a:gs pos="50000">
              <a:schemeClr val="phClr">
                <a:shade val="100000"/>
                <a:hueMod val="100000"/>
                <a:satMod val="110000"/>
                <a:lumMod val="130000"/>
              </a:schemeClr>
            </a:gs>
            <a:gs pos="100000">
              <a:schemeClr val="phClr">
                <a:shade val="78000"/>
                <a:hueMod val="44000"/>
                <a:satMod val="200000"/>
                <a:lumMod val="69000"/>
              </a:schemeClr>
            </a:gs>
          </a:gsLst>
          <a:lin ang="252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owan Theme" id="{919F1DFC-F4F6-4A41-A924-449B9F6BA4A5}" vid="{539CFBDE-4FAA-244A-831F-1121501E6888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Rowan Theme</Template>
  <TotalTime>1967</TotalTime>
  <Words>1887</Words>
  <Application>Microsoft Office PowerPoint</Application>
  <PresentationFormat>Widescreen</PresentationFormat>
  <Paragraphs>252</Paragraphs>
  <Slides>22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30" baseType="lpstr">
      <vt:lpstr>Arial</vt:lpstr>
      <vt:lpstr>Calibri</vt:lpstr>
      <vt:lpstr>Cambria Math</vt:lpstr>
      <vt:lpstr>Source Sans Pro</vt:lpstr>
      <vt:lpstr>Source Sans Pro Semibold</vt:lpstr>
      <vt:lpstr>Symbol</vt:lpstr>
      <vt:lpstr>Trebuchet MS</vt:lpstr>
      <vt:lpstr>Rowan Theme</vt:lpstr>
      <vt:lpstr>Deep-Learned Compression for RF Modulation Classification</vt:lpstr>
      <vt:lpstr>Presentation Outline </vt:lpstr>
      <vt:lpstr>Introduction</vt:lpstr>
      <vt:lpstr>Related Work</vt:lpstr>
      <vt:lpstr>Background</vt:lpstr>
      <vt:lpstr>Background (Continued..)</vt:lpstr>
      <vt:lpstr>Background (Continued..)</vt:lpstr>
      <vt:lpstr>Background (Continued..)</vt:lpstr>
      <vt:lpstr>Methodologies</vt:lpstr>
      <vt:lpstr>Methodologies   (Continued..)</vt:lpstr>
      <vt:lpstr>Methodologies   (Continued..)</vt:lpstr>
      <vt:lpstr>Methodologies   (Continued..)</vt:lpstr>
      <vt:lpstr>Experimental Results</vt:lpstr>
      <vt:lpstr>Experimental Results</vt:lpstr>
      <vt:lpstr>Experimental Results</vt:lpstr>
      <vt:lpstr>Experimental Results</vt:lpstr>
      <vt:lpstr>Experimental Results</vt:lpstr>
      <vt:lpstr>Experimental Results</vt:lpstr>
      <vt:lpstr>Codebook Usage of Histograms</vt:lpstr>
      <vt:lpstr>Conclusions, Reflections, &amp; Outlooks</vt:lpstr>
      <vt:lpstr>References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Daniel Murphy</dc:creator>
  <cp:lastModifiedBy>yagna veera narayan</cp:lastModifiedBy>
  <cp:revision>131</cp:revision>
  <cp:lastPrinted>2017-12-08T18:01:36Z</cp:lastPrinted>
  <dcterms:created xsi:type="dcterms:W3CDTF">2017-12-08T17:48:47Z</dcterms:created>
  <dcterms:modified xsi:type="dcterms:W3CDTF">2024-05-05T15:52:29Z</dcterms:modified>
</cp:coreProperties>
</file>

<file path=docProps/thumbnail.jpeg>
</file>